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theme/themeOverride12.xml" ContentType="application/vnd.openxmlformats-officedocument.themeOverride+xml"/>
  <Override PartName="/ppt/theme/themeOverride30.xml" ContentType="application/vnd.openxmlformats-officedocument.themeOverr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Override5.xml" ContentType="application/vnd.openxmlformats-officedocument.themeOverrid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theme/themeOverride39.xml" ContentType="application/vnd.openxmlformats-officedocument.themeOverride+xml"/>
  <Override PartName="/ppt/notesSlides/notesSlide12.xml" ContentType="application/vnd.openxmlformats-officedocument.presentationml.notesSlide+xml"/>
  <Override PartName="/ppt/theme/themeOverride17.xml" ContentType="application/vnd.openxmlformats-officedocument.themeOverride+xml"/>
  <Override PartName="/ppt/notesSlides/notesSlide30.xml" ContentType="application/vnd.openxmlformats-officedocument.presentationml.notesSlide+xml"/>
  <Override PartName="/ppt/theme/themeOverride28.xml" ContentType="application/vnd.openxmlformats-officedocument.themeOverride+xml"/>
  <Override PartName="/ppt/notesSlides/notesSlide7.xml" ContentType="application/vnd.openxmlformats-officedocument.presentationml.notesSlide+xml"/>
  <Override PartName="/ppt/theme/themeOverride24.xml" ContentType="application/vnd.openxmlformats-officedocument.themeOverride+xml"/>
  <Override PartName="/ppt/theme/themeOverride35.xml" ContentType="application/vnd.openxmlformats-officedocument.themeOverride+xml"/>
  <Override PartName="/ppt/slides/slide9.xml" ContentType="application/vnd.openxmlformats-officedocument.presentationml.slide+xml"/>
  <Override PartName="/ppt/viewProps.xml" ContentType="application/vnd.openxmlformats-officedocument.presentationml.viewProps+xml"/>
  <Override PartName="/ppt/theme/themeOverride13.xml" ContentType="application/vnd.openxmlformats-officedocument.themeOverride+xml"/>
  <Override PartName="/ppt/theme/themeOverride42.xml" ContentType="application/vnd.openxmlformats-officedocument.themeOverr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theme/themeOverride20.xml" ContentType="application/vnd.openxmlformats-officedocument.themeOverride+xml"/>
  <Override PartName="/ppt/theme/themeOverride31.xml" ContentType="application/vnd.openxmlformats-officedocument.themeOverr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theme/themeOverride29.xml" ContentType="application/vnd.openxmlformats-officedocument.themeOverr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theme/themeOverride18.xml" ContentType="application/vnd.openxmlformats-officedocument.themeOverride+xml"/>
  <Override PartName="/ppt/notesSlides/notesSlide31.xml" ContentType="application/vnd.openxmlformats-officedocument.presentationml.notesSlide+xml"/>
  <Override PartName="/ppt/theme/themeOverride36.xml" ContentType="application/vnd.openxmlformats-officedocument.themeOverride+xml"/>
  <Override PartName="/ppt/notesSlides/notesSlide6.xml" ContentType="application/vnd.openxmlformats-officedocument.presentationml.notesSlide+xml"/>
  <Override PartName="/ppt/theme/themeOverride16.xml" ContentType="application/vnd.openxmlformats-officedocument.themeOverride+xml"/>
  <Override PartName="/ppt/theme/themeOverride25.xml" ContentType="application/vnd.openxmlformats-officedocument.themeOverride+xml"/>
  <Override PartName="/ppt/theme/themeOverride34.xml" ContentType="application/vnd.openxmlformats-officedocument.themeOverride+xml"/>
  <Override PartName="/ppt/slides/slide8.xml" ContentType="application/vnd.openxmlformats-officedocument.presentationml.slide+xml"/>
  <Override PartName="/ppt/notesSlides/notesSlide4.xml" ContentType="application/vnd.openxmlformats-officedocument.presentationml.notesSlide+xml"/>
  <Override PartName="/ppt/theme/themeOverride9.xml" ContentType="application/vnd.openxmlformats-officedocument.themeOverride+xml"/>
  <Override PartName="/ppt/theme/themeOverride14.xml" ContentType="application/vnd.openxmlformats-officedocument.themeOverride+xml"/>
  <Override PartName="/ppt/theme/themeOverride23.xml" ContentType="application/vnd.openxmlformats-officedocument.themeOverride+xml"/>
  <Override PartName="/ppt/theme/themeOverride32.xml" ContentType="application/vnd.openxmlformats-officedocument.themeOverride+xml"/>
  <Override PartName="/ppt/theme/themeOverride41.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Override7.xml" ContentType="application/vnd.openxmlformats-officedocument.themeOverride+xml"/>
  <Override PartName="/ppt/theme/themeOverride21.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Override10.xml" ContentType="application/vnd.openxmlformats-officedocument.themeOverrid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heme/themeOverride19.xml" ContentType="application/vnd.openxmlformats-officedocument.themeOverr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heme/themeOverride37.xml" ContentType="application/vnd.openxmlformats-officedocument.themeOverride+xml"/>
  <Override PartName="/ppt/notesSlides/notesSlide10.xml" ContentType="application/vnd.openxmlformats-officedocument.presentationml.notesSlide+xml"/>
  <Override PartName="/ppt/theme/themeOverride15.xml" ContentType="application/vnd.openxmlformats-officedocument.themeOverride+xml"/>
  <Override PartName="/ppt/theme/themeOverride26.xml" ContentType="application/vnd.openxmlformats-officedocument.themeOverr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heme/themeOverride22.xml" ContentType="application/vnd.openxmlformats-officedocument.themeOverride+xml"/>
  <Override PartName="/ppt/theme/themeOverride33.xml" ContentType="application/vnd.openxmlformats-officedocument.themeOverr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theme/themeOverride8.xml" ContentType="application/vnd.openxmlformats-officedocument.themeOverride+xml"/>
  <Override PartName="/ppt/theme/themeOverride11.xml" ContentType="application/vnd.openxmlformats-officedocument.themeOverride+xml"/>
  <Override PartName="/ppt/theme/themeOverride40.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theme/themeOverride4.xml" ContentType="application/vnd.openxmlformats-officedocument.themeOverride+xml"/>
  <Override PartName="/ppt/notesSlides/notesSlide37.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theme/themeOverride38.xml" ContentType="application/vnd.openxmlformats-officedocument.themeOverride+xml"/>
  <Override PartName="/ppt/notesSlides/notesSlide11.xml" ContentType="application/vnd.openxmlformats-officedocument.presentationml.notesSlide+xml"/>
  <Override PartName="/ppt/theme/themeOverride27.xml" ContentType="application/vnd.openxmlformats-officedocument.themeOverride+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0"/>
  </p:notesMasterIdLst>
  <p:sldIdLst>
    <p:sldId id="265" r:id="rId2"/>
    <p:sldId id="382" r:id="rId3"/>
    <p:sldId id="287" r:id="rId4"/>
    <p:sldId id="288" r:id="rId5"/>
    <p:sldId id="289" r:id="rId6"/>
    <p:sldId id="290" r:id="rId7"/>
    <p:sldId id="379"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304" r:id="rId22"/>
    <p:sldId id="305" r:id="rId23"/>
    <p:sldId id="306" r:id="rId24"/>
    <p:sldId id="307" r:id="rId25"/>
    <p:sldId id="308" r:id="rId26"/>
    <p:sldId id="309" r:id="rId27"/>
    <p:sldId id="310" r:id="rId28"/>
    <p:sldId id="311" r:id="rId29"/>
    <p:sldId id="312" r:id="rId30"/>
    <p:sldId id="313" r:id="rId31"/>
    <p:sldId id="314" r:id="rId32"/>
    <p:sldId id="315" r:id="rId33"/>
    <p:sldId id="316" r:id="rId34"/>
    <p:sldId id="317" r:id="rId35"/>
    <p:sldId id="318" r:id="rId36"/>
    <p:sldId id="319" r:id="rId37"/>
    <p:sldId id="320" r:id="rId38"/>
    <p:sldId id="322" r:id="rId39"/>
    <p:sldId id="323" r:id="rId40"/>
    <p:sldId id="324" r:id="rId41"/>
    <p:sldId id="325" r:id="rId42"/>
    <p:sldId id="327" r:id="rId43"/>
    <p:sldId id="326" r:id="rId44"/>
    <p:sldId id="328" r:id="rId45"/>
    <p:sldId id="378" r:id="rId46"/>
    <p:sldId id="381" r:id="rId47"/>
    <p:sldId id="380" r:id="rId48"/>
    <p:sldId id="377"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FF"/>
    <a:srgbClr val="33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46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61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6A8F33-87D1-4A22-9168-96D6D3F82A46}" type="datetimeFigureOut">
              <a:rPr lang="en-US" smtClean="0"/>
              <a:pPr/>
              <a:t>6/11/2009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F834AA-2FDD-4B54-8BF2-9AB1F1F1EAB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50B8347-B3E7-4323-A609-2942E094B17F}" type="datetime8">
              <a:rPr lang="en-US"/>
              <a:pPr/>
              <a:t>6/11/2009 2:59 PM</a:t>
            </a:fld>
            <a:endParaRPr lang="en-US"/>
          </a:p>
        </p:txBody>
      </p:sp>
      <p:sp>
        <p:nvSpPr>
          <p:cNvPr id="6" name="Rectangle 6"/>
          <p:cNvSpPr>
            <a:spLocks noGrp="1" noChangeArrowheads="1"/>
          </p:cNvSpPr>
          <p:nvPr>
            <p:ph type="ftr" sz="quarter" idx="4"/>
          </p:nvPr>
        </p:nvSpPr>
        <p:spPr>
          <a:ln/>
        </p:spPr>
        <p:txBody>
          <a:bodyPr/>
          <a:lstStyle/>
          <a:p>
            <a:r>
              <a:rPr lang="en-US"/>
              <a:t>© 2006 Microsoft Corporation. All rights reserved. Microsoft, Windows, Windows Vista and other product names are or may be registered trademarks and/or trademarks in the U.S. and/or other countries.</a:t>
            </a:r>
          </a:p>
          <a:p>
            <a:r>
              <a:rPr lang="en-US"/>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br>
            <a:r>
              <a:rPr lang="en-US"/>
              <a:t>MICROSOFT MAKES NO WARRANTIES, EXPRESS, IMPLIED OR STATUTORY, AS TO THE INFORMATION IN THIS PRESENTATION.</a:t>
            </a:r>
          </a:p>
        </p:txBody>
      </p:sp>
      <p:sp>
        <p:nvSpPr>
          <p:cNvPr id="7" name="Rectangle 7"/>
          <p:cNvSpPr>
            <a:spLocks noGrp="1" noChangeArrowheads="1"/>
          </p:cNvSpPr>
          <p:nvPr>
            <p:ph type="sldNum" sz="quarter" idx="5"/>
          </p:nvPr>
        </p:nvSpPr>
        <p:spPr>
          <a:ln/>
        </p:spPr>
        <p:txBody>
          <a:bodyPr/>
          <a:lstStyle/>
          <a:p>
            <a:fld id="{8D9904A1-C95B-4628-8C25-D475545E1F90}" type="slidenum">
              <a:rPr lang="en-US"/>
              <a:pPr/>
              <a:t>3</a:t>
            </a:fld>
            <a:endParaRPr lang="en-US"/>
          </a:p>
        </p:txBody>
      </p:sp>
      <p:sp>
        <p:nvSpPr>
          <p:cNvPr id="47108" name="Rectangle 4"/>
          <p:cNvSpPr>
            <a:spLocks noGrp="1" noRot="1" noChangeAspect="1" noChangeArrowheads="1" noTextEdit="1"/>
          </p:cNvSpPr>
          <p:nvPr>
            <p:ph type="sldImg"/>
          </p:nvPr>
        </p:nvSpPr>
        <p:spPr>
          <a:ln/>
        </p:spPr>
      </p:sp>
      <p:sp>
        <p:nvSpPr>
          <p:cNvPr id="47109" name="Rectangle 5"/>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1ECF2F-9A34-4A18-AA15-5F73D62017B5}" type="slidenum">
              <a:rPr lang="en-US"/>
              <a:pPr/>
              <a:t>4</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43B872-C9EB-4A29-B2FD-F45B296F0F5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43B872-C9EB-4A29-B2FD-F45B296F0F5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F834AA-2FDD-4B54-8BF2-9AB1F1F1EAB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C25F5-7E9E-4E9A-BC48-5D416DA18E1D}" type="slidenum">
              <a:rPr lang="en-US"/>
              <a:pPr/>
              <a:t>26</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F834AA-2FDD-4B54-8BF2-9AB1F1F1EAB3}"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F834AA-2FDD-4B54-8BF2-9AB1F1F1EAB3}"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F834AA-2FDD-4B54-8BF2-9AB1F1F1EAB3}"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F834AA-2FDD-4B54-8BF2-9AB1F1F1EAB3}"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834AA-2FDD-4B54-8BF2-9AB1F1F1EAB3}"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F834AA-2FDD-4B54-8BF2-9AB1F1F1EAB3}"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43B872-C9EB-4A29-B2FD-F45B296F0F59}" type="slidenum">
              <a:rPr lang="en-US" smtClean="0"/>
              <a:pPr/>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Lead Slide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2057400"/>
            <a:ext cx="7772400" cy="2536825"/>
          </a:xfrm>
        </p:spPr>
        <p:txBody>
          <a:bodyPr>
            <a:normAutofit/>
          </a:bodyPr>
          <a:lstStyle>
            <a:lvl1pPr algn="ctr">
              <a:defRPr sz="2600" b="1">
                <a:latin typeface="Segoe UI" pitchFamily="34" charset="0"/>
                <a:cs typeface="Segoe UI" pitchFamily="34" charset="0"/>
              </a:defRPr>
            </a:lvl1pPr>
          </a:lstStyle>
          <a:p>
            <a:r>
              <a:rPr lang="en-US" dirty="0" smtClean="0"/>
              <a:t>Divider Tab Title, Up to 5 Lines of Copy</a:t>
            </a:r>
            <a:br>
              <a:rPr lang="en-US" dirty="0" smtClean="0"/>
            </a:b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ession Title and Speaker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524000"/>
            <a:ext cx="5791200" cy="990600"/>
          </a:xfrm>
        </p:spPr>
        <p:txBody>
          <a:bodyPr>
            <a:normAutofit/>
          </a:bodyPr>
          <a:lstStyle>
            <a:lvl1pPr algn="l">
              <a:defRPr sz="2600" b="1" baseline="0">
                <a:latin typeface="Segoe UI" pitchFamily="34" charset="0"/>
                <a:cs typeface="Segoe UI" pitchFamily="34" charset="0"/>
              </a:defRPr>
            </a:lvl1pPr>
          </a:lstStyle>
          <a:p>
            <a:r>
              <a:rPr lang="en-US" dirty="0" smtClean="0"/>
              <a:t>Session Title</a:t>
            </a:r>
            <a:endParaRPr lang="en-US" dirty="0"/>
          </a:p>
        </p:txBody>
      </p:sp>
      <p:sp>
        <p:nvSpPr>
          <p:cNvPr id="3" name="Content Placeholder 2"/>
          <p:cNvSpPr>
            <a:spLocks noGrp="1"/>
          </p:cNvSpPr>
          <p:nvPr>
            <p:ph idx="1" hasCustomPrompt="1"/>
          </p:nvPr>
        </p:nvSpPr>
        <p:spPr>
          <a:xfrm>
            <a:off x="457200" y="4343400"/>
            <a:ext cx="7086600" cy="2057400"/>
          </a:xfrm>
        </p:spPr>
        <p:txBody>
          <a:bodyPr/>
          <a:lstStyle>
            <a:lvl1pPr>
              <a:buNone/>
              <a:defRPr sz="2000">
                <a:latin typeface="Segoe UI" pitchFamily="34" charset="0"/>
                <a:cs typeface="Segoe UI" pitchFamily="34" charset="0"/>
              </a:defRPr>
            </a:lvl1pPr>
            <a:lvl2pPr>
              <a:defRPr sz="1800">
                <a:latin typeface="Segoe UI" pitchFamily="34" charset="0"/>
                <a:cs typeface="Segoe UI" pitchFamily="34" charset="0"/>
              </a:defRPr>
            </a:lvl2pPr>
            <a:lvl3pPr>
              <a:defRPr sz="1800">
                <a:latin typeface="Segoe UI" pitchFamily="34" charset="0"/>
                <a:cs typeface="Segoe UI" pitchFamily="34" charset="0"/>
              </a:defRPr>
            </a:lvl3pPr>
            <a:lvl4pPr>
              <a:defRPr sz="1400">
                <a:latin typeface="Segoe UI" pitchFamily="34" charset="0"/>
                <a:cs typeface="Segoe UI" pitchFamily="34" charset="0"/>
              </a:defRPr>
            </a:lvl4pPr>
            <a:lvl5pPr>
              <a:defRPr sz="1400">
                <a:latin typeface="Segoe UI" pitchFamily="34" charset="0"/>
                <a:cs typeface="Segoe UI" pitchFamily="34" charset="0"/>
              </a:defRPr>
            </a:lvl5pPr>
          </a:lstStyle>
          <a:p>
            <a:pPr lvl="0"/>
            <a:r>
              <a:rPr lang="en-US" dirty="0" smtClean="0"/>
              <a:t>Speaker Name</a:t>
            </a:r>
          </a:p>
          <a:p>
            <a:pPr lvl="0"/>
            <a:r>
              <a:rPr lang="en-US" dirty="0" smtClean="0"/>
              <a:t>Title</a:t>
            </a:r>
          </a:p>
          <a:p>
            <a:pPr lvl="0"/>
            <a:r>
              <a:rPr lang="en-US" dirty="0" smtClean="0"/>
              <a:t>Group</a:t>
            </a:r>
          </a:p>
          <a:p>
            <a:pPr lvl="0"/>
            <a:r>
              <a:rPr lang="en-US" dirty="0" smtClean="0"/>
              <a:t>Email address</a:t>
            </a:r>
          </a:p>
          <a:p>
            <a:pPr lvl="0"/>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tandard Slide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43000"/>
            <a:ext cx="8229600" cy="1143000"/>
          </a:xfrm>
        </p:spPr>
        <p:txBody>
          <a:bodyPr>
            <a:normAutofit/>
          </a:bodyPr>
          <a:lstStyle>
            <a:lvl1pPr>
              <a:defRPr sz="2600" b="1">
                <a:latin typeface="Segoe UI" pitchFamily="34" charset="0"/>
                <a:cs typeface="Segoe UI" pitchFamily="34" charset="0"/>
              </a:defRPr>
            </a:lvl1pPr>
          </a:lstStyle>
          <a:p>
            <a:r>
              <a:rPr lang="en-US" dirty="0" smtClean="0"/>
              <a:t>Standard Slide Title</a:t>
            </a:r>
            <a:endParaRPr lang="en-US" dirty="0"/>
          </a:p>
        </p:txBody>
      </p:sp>
      <p:sp>
        <p:nvSpPr>
          <p:cNvPr id="3" name="Content Placeholder 2"/>
          <p:cNvSpPr>
            <a:spLocks noGrp="1"/>
          </p:cNvSpPr>
          <p:nvPr>
            <p:ph idx="1" hasCustomPrompt="1"/>
          </p:nvPr>
        </p:nvSpPr>
        <p:spPr>
          <a:xfrm>
            <a:off x="457200" y="2514600"/>
            <a:ext cx="8229600" cy="3611563"/>
          </a:xfrm>
        </p:spPr>
        <p:txBody>
          <a:bodyPr/>
          <a:lstStyle>
            <a:lvl1pPr>
              <a:buFont typeface="Arial" pitchFamily="34" charset="0"/>
              <a:buChar char="•"/>
              <a:defRPr sz="2000">
                <a:latin typeface="Segoe UI" pitchFamily="34" charset="0"/>
                <a:cs typeface="Segoe UI" pitchFamily="34" charset="0"/>
              </a:defRPr>
            </a:lvl1pPr>
            <a:lvl2pPr>
              <a:buFont typeface="Arial" pitchFamily="34" charset="0"/>
              <a:buChar char="•"/>
              <a:defRPr sz="1800">
                <a:latin typeface="Segoe UI" pitchFamily="34" charset="0"/>
                <a:cs typeface="Segoe UI" pitchFamily="34" charset="0"/>
              </a:defRPr>
            </a:lvl2pPr>
            <a:lvl3pPr>
              <a:buFont typeface="Arial" pitchFamily="34" charset="0"/>
              <a:buChar char="•"/>
              <a:defRPr sz="1800">
                <a:latin typeface="Segoe UI" pitchFamily="34" charset="0"/>
                <a:cs typeface="Segoe UI" pitchFamily="34" charset="0"/>
              </a:defRPr>
            </a:lvl3pPr>
            <a:lvl4pPr>
              <a:buFont typeface="Arial" pitchFamily="34" charset="0"/>
              <a:buChar char="•"/>
              <a:defRPr sz="1400">
                <a:latin typeface="Segoe UI" pitchFamily="34" charset="0"/>
                <a:cs typeface="Segoe UI" pitchFamily="34" charset="0"/>
              </a:defRPr>
            </a:lvl4pPr>
            <a:lvl5pPr>
              <a:buFont typeface="Arial" pitchFamily="34" charset="0"/>
              <a:buChar char="•"/>
              <a:defRPr sz="1400">
                <a:latin typeface="Segoe UI" pitchFamily="34" charset="0"/>
                <a:cs typeface="Segoe UI" pitchFamily="34" charset="0"/>
              </a:defRPr>
            </a:lvl5pPr>
          </a:lstStyle>
          <a:p>
            <a:pPr lvl="0"/>
            <a:r>
              <a:rPr lang="en-US" dirty="0" smtClean="0"/>
              <a:t>First tier bullet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Maintain Slide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43000"/>
            <a:ext cx="8229600" cy="1143000"/>
          </a:xfrm>
        </p:spPr>
        <p:txBody>
          <a:bodyPr>
            <a:normAutofit/>
          </a:bodyPr>
          <a:lstStyle>
            <a:lvl1pPr>
              <a:defRPr sz="2600" b="1">
                <a:latin typeface="Segoe UI" pitchFamily="34" charset="0"/>
                <a:cs typeface="Segoe UI" pitchFamily="34" charset="0"/>
              </a:defRPr>
            </a:lvl1pPr>
          </a:lstStyle>
          <a:p>
            <a:r>
              <a:rPr lang="en-US" dirty="0" smtClean="0"/>
              <a:t>Maintain Section Title</a:t>
            </a:r>
            <a:endParaRPr lang="en-US" dirty="0"/>
          </a:p>
        </p:txBody>
      </p:sp>
      <p:sp>
        <p:nvSpPr>
          <p:cNvPr id="3" name="Content Placeholder 2"/>
          <p:cNvSpPr>
            <a:spLocks noGrp="1"/>
          </p:cNvSpPr>
          <p:nvPr>
            <p:ph idx="1" hasCustomPrompt="1"/>
          </p:nvPr>
        </p:nvSpPr>
        <p:spPr>
          <a:xfrm>
            <a:off x="457200" y="2514600"/>
            <a:ext cx="8229600" cy="3611563"/>
          </a:xfrm>
        </p:spPr>
        <p:txBody>
          <a:bodyPr/>
          <a:lstStyle>
            <a:lvl1pPr>
              <a:defRPr sz="2000" baseline="0">
                <a:latin typeface="Segoe UI" pitchFamily="34" charset="0"/>
                <a:cs typeface="Segoe UI" pitchFamily="34" charset="0"/>
              </a:defRPr>
            </a:lvl1pPr>
            <a:lvl2pPr>
              <a:buFont typeface="Arial" pitchFamily="34" charset="0"/>
              <a:buChar char="•"/>
              <a:defRPr sz="1800">
                <a:latin typeface="Segoe UI" pitchFamily="34" charset="0"/>
                <a:cs typeface="Segoe UI" pitchFamily="34" charset="0"/>
              </a:defRPr>
            </a:lvl2pPr>
            <a:lvl3pPr>
              <a:buFont typeface="Arial" pitchFamily="34" charset="0"/>
              <a:buChar char="•"/>
              <a:defRPr sz="1800">
                <a:latin typeface="Segoe UI" pitchFamily="34" charset="0"/>
                <a:cs typeface="Segoe UI" pitchFamily="34" charset="0"/>
              </a:defRPr>
            </a:lvl3pPr>
            <a:lvl4pPr>
              <a:buFont typeface="Arial" pitchFamily="34" charset="0"/>
              <a:buChar char="•"/>
              <a:defRPr sz="1400">
                <a:latin typeface="Segoe UI" pitchFamily="34" charset="0"/>
                <a:cs typeface="Segoe UI" pitchFamily="34" charset="0"/>
              </a:defRPr>
            </a:lvl4pPr>
            <a:lvl5pPr>
              <a:buFont typeface="Arial" pitchFamily="34" charset="0"/>
              <a:buChar char="•"/>
              <a:defRPr sz="1400">
                <a:latin typeface="Segoe UI" pitchFamily="34" charset="0"/>
                <a:cs typeface="Segoe UI" pitchFamily="34" charset="0"/>
              </a:defRPr>
            </a:lvl5pPr>
          </a:lstStyle>
          <a:p>
            <a:pPr lvl="0"/>
            <a:r>
              <a:rPr lang="en-US" dirty="0" smtClean="0"/>
              <a:t>First tier bullet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Install Slide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43000"/>
            <a:ext cx="8229600" cy="1143000"/>
          </a:xfrm>
        </p:spPr>
        <p:txBody>
          <a:bodyPr>
            <a:normAutofit/>
          </a:bodyPr>
          <a:lstStyle>
            <a:lvl1pPr>
              <a:defRPr sz="2600" b="1">
                <a:latin typeface="Segoe UI" pitchFamily="34" charset="0"/>
                <a:cs typeface="Segoe UI" pitchFamily="34" charset="0"/>
              </a:defRPr>
            </a:lvl1pPr>
          </a:lstStyle>
          <a:p>
            <a:r>
              <a:rPr lang="en-US" dirty="0" smtClean="0"/>
              <a:t>Install Section Title</a:t>
            </a:r>
            <a:endParaRPr lang="en-US" dirty="0"/>
          </a:p>
        </p:txBody>
      </p:sp>
      <p:sp>
        <p:nvSpPr>
          <p:cNvPr id="3" name="Content Placeholder 2"/>
          <p:cNvSpPr>
            <a:spLocks noGrp="1"/>
          </p:cNvSpPr>
          <p:nvPr>
            <p:ph idx="1" hasCustomPrompt="1"/>
          </p:nvPr>
        </p:nvSpPr>
        <p:spPr>
          <a:xfrm>
            <a:off x="457200" y="2514600"/>
            <a:ext cx="8229600" cy="3611563"/>
          </a:xfrm>
        </p:spPr>
        <p:txBody>
          <a:bodyPr/>
          <a:lstStyle>
            <a:lvl1pPr>
              <a:defRPr sz="2000">
                <a:latin typeface="Segoe UI" pitchFamily="34" charset="0"/>
                <a:cs typeface="Segoe UI" pitchFamily="34" charset="0"/>
              </a:defRPr>
            </a:lvl1pPr>
            <a:lvl2pPr>
              <a:buFont typeface="Arial" pitchFamily="34" charset="0"/>
              <a:buChar char="•"/>
              <a:defRPr sz="1800">
                <a:latin typeface="Segoe UI" pitchFamily="34" charset="0"/>
                <a:cs typeface="Segoe UI" pitchFamily="34" charset="0"/>
              </a:defRPr>
            </a:lvl2pPr>
            <a:lvl3pPr>
              <a:defRPr sz="1800">
                <a:latin typeface="Segoe UI" pitchFamily="34" charset="0"/>
                <a:cs typeface="Segoe UI" pitchFamily="34" charset="0"/>
              </a:defRPr>
            </a:lvl3pPr>
            <a:lvl4pPr>
              <a:buFont typeface="Arial" pitchFamily="34" charset="0"/>
              <a:buChar char="•"/>
              <a:defRPr sz="1400">
                <a:latin typeface="Segoe UI" pitchFamily="34" charset="0"/>
                <a:cs typeface="Segoe UI" pitchFamily="34" charset="0"/>
              </a:defRPr>
            </a:lvl4pPr>
            <a:lvl5pPr>
              <a:buFont typeface="Arial" pitchFamily="34" charset="0"/>
              <a:buChar char="•"/>
              <a:defRPr sz="1400">
                <a:latin typeface="Segoe UI" pitchFamily="34" charset="0"/>
                <a:cs typeface="Segoe UI" pitchFamily="34" charset="0"/>
              </a:defRPr>
            </a:lvl5pPr>
          </a:lstStyle>
          <a:p>
            <a:pPr lvl="0"/>
            <a:r>
              <a:rPr lang="en-US" dirty="0" smtClean="0"/>
              <a:t>First tier bullet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est Slide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43000"/>
            <a:ext cx="8229600" cy="1143000"/>
          </a:xfrm>
        </p:spPr>
        <p:txBody>
          <a:bodyPr>
            <a:normAutofit/>
          </a:bodyPr>
          <a:lstStyle>
            <a:lvl1pPr>
              <a:defRPr sz="2600" b="1">
                <a:latin typeface="Segoe UI" pitchFamily="34" charset="0"/>
                <a:cs typeface="Segoe UI" pitchFamily="34" charset="0"/>
              </a:defRPr>
            </a:lvl1pPr>
          </a:lstStyle>
          <a:p>
            <a:r>
              <a:rPr lang="en-US" dirty="0" smtClean="0"/>
              <a:t>Test Section Title</a:t>
            </a:r>
            <a:endParaRPr lang="en-US" dirty="0"/>
          </a:p>
        </p:txBody>
      </p:sp>
      <p:sp>
        <p:nvSpPr>
          <p:cNvPr id="3" name="Content Placeholder 2"/>
          <p:cNvSpPr>
            <a:spLocks noGrp="1"/>
          </p:cNvSpPr>
          <p:nvPr>
            <p:ph idx="1"/>
          </p:nvPr>
        </p:nvSpPr>
        <p:spPr>
          <a:xfrm>
            <a:off x="457200" y="2514600"/>
            <a:ext cx="8229600" cy="3611563"/>
          </a:xfrm>
        </p:spPr>
        <p:txBody>
          <a:bodyPr/>
          <a:lstStyle>
            <a:lvl1pPr>
              <a:defRPr sz="2000">
                <a:latin typeface="Segoe UI" pitchFamily="34" charset="0"/>
                <a:cs typeface="Segoe UI" pitchFamily="34" charset="0"/>
              </a:defRPr>
            </a:lvl1pPr>
            <a:lvl2pPr>
              <a:buFont typeface="Arial" pitchFamily="34" charset="0"/>
              <a:buChar char="•"/>
              <a:defRPr sz="1800">
                <a:latin typeface="Segoe UI" pitchFamily="34" charset="0"/>
                <a:cs typeface="Segoe UI" pitchFamily="34" charset="0"/>
              </a:defRPr>
            </a:lvl2pPr>
            <a:lvl3pPr>
              <a:buFont typeface="Arial" pitchFamily="34" charset="0"/>
              <a:buChar char="•"/>
              <a:defRPr sz="1800">
                <a:latin typeface="Segoe UI" pitchFamily="34" charset="0"/>
                <a:cs typeface="Segoe UI" pitchFamily="34" charset="0"/>
              </a:defRPr>
            </a:lvl3pPr>
            <a:lvl4pPr>
              <a:buFont typeface="Arial" pitchFamily="34" charset="0"/>
              <a:buChar char="•"/>
              <a:defRPr sz="1400">
                <a:latin typeface="Segoe UI" pitchFamily="34" charset="0"/>
                <a:cs typeface="Segoe UI" pitchFamily="34" charset="0"/>
              </a:defRPr>
            </a:lvl4pPr>
            <a:lvl5pPr>
              <a:buFont typeface="Arial" pitchFamily="34" charset="0"/>
              <a:buChar char="•"/>
              <a:defRPr sz="1400">
                <a:latin typeface="Segoe UI" pitchFamily="34" charset="0"/>
                <a:cs typeface="Segoe U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Develop Slide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43000"/>
            <a:ext cx="8229600" cy="1143000"/>
          </a:xfrm>
        </p:spPr>
        <p:txBody>
          <a:bodyPr>
            <a:normAutofit/>
          </a:bodyPr>
          <a:lstStyle>
            <a:lvl1pPr>
              <a:defRPr sz="2600" b="1">
                <a:latin typeface="Segoe UI" pitchFamily="34" charset="0"/>
                <a:cs typeface="Segoe UI" pitchFamily="34" charset="0"/>
              </a:defRPr>
            </a:lvl1pPr>
          </a:lstStyle>
          <a:p>
            <a:r>
              <a:rPr lang="en-US" dirty="0" smtClean="0"/>
              <a:t>Develop Section Title</a:t>
            </a:r>
            <a:endParaRPr lang="en-US" dirty="0"/>
          </a:p>
        </p:txBody>
      </p:sp>
      <p:sp>
        <p:nvSpPr>
          <p:cNvPr id="3" name="Content Placeholder 2"/>
          <p:cNvSpPr>
            <a:spLocks noGrp="1"/>
          </p:cNvSpPr>
          <p:nvPr>
            <p:ph idx="1" hasCustomPrompt="1"/>
          </p:nvPr>
        </p:nvSpPr>
        <p:spPr>
          <a:xfrm>
            <a:off x="457200" y="2514600"/>
            <a:ext cx="8229600" cy="3611563"/>
          </a:xfrm>
        </p:spPr>
        <p:txBody>
          <a:bodyPr/>
          <a:lstStyle>
            <a:lvl1pPr>
              <a:defRPr sz="2000">
                <a:latin typeface="Segoe UI" pitchFamily="34" charset="0"/>
                <a:cs typeface="Segoe UI" pitchFamily="34" charset="0"/>
              </a:defRPr>
            </a:lvl1pPr>
            <a:lvl2pPr>
              <a:buFont typeface="Arial" pitchFamily="34" charset="0"/>
              <a:buChar char="•"/>
              <a:defRPr sz="1800">
                <a:latin typeface="Segoe UI" pitchFamily="34" charset="0"/>
                <a:cs typeface="Segoe UI" pitchFamily="34" charset="0"/>
              </a:defRPr>
            </a:lvl2pPr>
            <a:lvl3pPr>
              <a:buFont typeface="Arial" pitchFamily="34" charset="0"/>
              <a:buChar char="•"/>
              <a:defRPr sz="1800">
                <a:latin typeface="Segoe UI" pitchFamily="34" charset="0"/>
                <a:cs typeface="Segoe UI" pitchFamily="34" charset="0"/>
              </a:defRPr>
            </a:lvl3pPr>
            <a:lvl4pPr>
              <a:buFont typeface="Arial" pitchFamily="34" charset="0"/>
              <a:buChar char="•"/>
              <a:defRPr sz="1400">
                <a:latin typeface="Segoe UI" pitchFamily="34" charset="0"/>
                <a:cs typeface="Segoe UI" pitchFamily="34" charset="0"/>
              </a:defRPr>
            </a:lvl4pPr>
            <a:lvl5pPr>
              <a:buFont typeface="Arial" pitchFamily="34" charset="0"/>
              <a:buChar char="•"/>
              <a:defRPr sz="1400">
                <a:latin typeface="Segoe UI" pitchFamily="34" charset="0"/>
                <a:cs typeface="Segoe UI" pitchFamily="34" charset="0"/>
              </a:defRPr>
            </a:lvl5pPr>
          </a:lstStyle>
          <a:p>
            <a:pPr lvl="0"/>
            <a:r>
              <a:rPr lang="en-US" dirty="0" smtClean="0"/>
              <a:t>First tier bullet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Design Slide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43000"/>
            <a:ext cx="8229600" cy="1143000"/>
          </a:xfrm>
        </p:spPr>
        <p:txBody>
          <a:bodyPr>
            <a:normAutofit/>
          </a:bodyPr>
          <a:lstStyle>
            <a:lvl1pPr>
              <a:defRPr sz="2600" b="1">
                <a:latin typeface="Segoe UI" pitchFamily="34" charset="0"/>
                <a:cs typeface="Segoe UI" pitchFamily="34" charset="0"/>
              </a:defRPr>
            </a:lvl1pPr>
          </a:lstStyle>
          <a:p>
            <a:r>
              <a:rPr lang="en-US" dirty="0" smtClean="0"/>
              <a:t>Design Section Title</a:t>
            </a:r>
            <a:endParaRPr lang="en-US" dirty="0"/>
          </a:p>
        </p:txBody>
      </p:sp>
      <p:sp>
        <p:nvSpPr>
          <p:cNvPr id="3" name="Content Placeholder 2"/>
          <p:cNvSpPr>
            <a:spLocks noGrp="1"/>
          </p:cNvSpPr>
          <p:nvPr>
            <p:ph idx="1" hasCustomPrompt="1"/>
          </p:nvPr>
        </p:nvSpPr>
        <p:spPr>
          <a:xfrm>
            <a:off x="457200" y="2514600"/>
            <a:ext cx="8229600" cy="3611563"/>
          </a:xfrm>
        </p:spPr>
        <p:txBody>
          <a:bodyPr/>
          <a:lstStyle>
            <a:lvl1pPr>
              <a:defRPr sz="2000">
                <a:latin typeface="Segoe UI" pitchFamily="34" charset="0"/>
                <a:cs typeface="Segoe UI" pitchFamily="34" charset="0"/>
              </a:defRPr>
            </a:lvl1pPr>
            <a:lvl2pPr>
              <a:buFont typeface="Arial" pitchFamily="34" charset="0"/>
              <a:buChar char="•"/>
              <a:defRPr sz="1800">
                <a:latin typeface="Segoe UI" pitchFamily="34" charset="0"/>
                <a:cs typeface="Segoe UI" pitchFamily="34" charset="0"/>
              </a:defRPr>
            </a:lvl2pPr>
            <a:lvl3pPr>
              <a:buFont typeface="Arial" pitchFamily="34" charset="0"/>
              <a:buChar char="•"/>
              <a:defRPr sz="1800">
                <a:latin typeface="Segoe UI" pitchFamily="34" charset="0"/>
                <a:cs typeface="Segoe UI" pitchFamily="34" charset="0"/>
              </a:defRPr>
            </a:lvl3pPr>
            <a:lvl4pPr>
              <a:buFont typeface="Arial" pitchFamily="34" charset="0"/>
              <a:buChar char="•"/>
              <a:defRPr sz="1400">
                <a:latin typeface="Segoe UI" pitchFamily="34" charset="0"/>
                <a:cs typeface="Segoe UI" pitchFamily="34" charset="0"/>
              </a:defRPr>
            </a:lvl4pPr>
            <a:lvl5pPr>
              <a:buFont typeface="Arial" pitchFamily="34" charset="0"/>
              <a:buChar char="•"/>
              <a:defRPr sz="1400">
                <a:latin typeface="Segoe UI" pitchFamily="34" charset="0"/>
                <a:cs typeface="Segoe UI" pitchFamily="34" charset="0"/>
              </a:defRPr>
            </a:lvl5pPr>
          </a:lstStyle>
          <a:p>
            <a:pPr lvl="0"/>
            <a:r>
              <a:rPr lang="en-US" dirty="0" smtClean="0"/>
              <a:t>First tier bullet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intain Blank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Maintain Blank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stall Blank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st Blank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evelop Blank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esign Blank 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A02E8F-1867-465A-8D45-F6A7DF881815}" type="datetimeFigureOut">
              <a:rPr lang="en-US" smtClean="0"/>
              <a:pPr/>
              <a:t>6/11/2009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907D0E-1B78-438F-B5C3-5C5102466CA2}"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b="1">
                <a:latin typeface="Segoe UI" pitchFamily="34" charset="0"/>
                <a:cs typeface="Segoe UI"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000">
                <a:latin typeface="Segoe UI" pitchFamily="34" charset="0"/>
                <a:cs typeface="Segoe UI" pitchFamily="34" charset="0"/>
              </a:defRPr>
            </a:lvl1pPr>
            <a:lvl2pPr>
              <a:buFont typeface="Arial" pitchFamily="34" charset="0"/>
              <a:buChar char="•"/>
              <a:defRPr sz="1800">
                <a:latin typeface="Segoe UI" pitchFamily="34" charset="0"/>
                <a:cs typeface="Segoe UI" pitchFamily="34" charset="0"/>
              </a:defRPr>
            </a:lvl2pPr>
            <a:lvl3pPr>
              <a:buFont typeface="Arial" pitchFamily="34" charset="0"/>
              <a:buChar char="•"/>
              <a:defRPr sz="1800">
                <a:latin typeface="Segoe UI" pitchFamily="34" charset="0"/>
                <a:cs typeface="Segoe UI" pitchFamily="34" charset="0"/>
              </a:defRPr>
            </a:lvl3pPr>
            <a:lvl4pPr>
              <a:buFont typeface="Arial" pitchFamily="34" charset="0"/>
              <a:buChar char="•"/>
              <a:defRPr sz="1400">
                <a:latin typeface="Segoe UI" pitchFamily="34" charset="0"/>
                <a:cs typeface="Segoe UI" pitchFamily="34" charset="0"/>
              </a:defRPr>
            </a:lvl4pPr>
            <a:lvl5pPr>
              <a:buFont typeface="Arial" pitchFamily="34" charset="0"/>
              <a:buChar char="•"/>
              <a:defRPr sz="1400">
                <a:latin typeface="Segoe UI" pitchFamily="34" charset="0"/>
                <a:cs typeface="Segoe U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000">
                <a:latin typeface="Segoe UI" pitchFamily="34" charset="0"/>
                <a:cs typeface="Segoe UI" pitchFamily="34" charset="0"/>
              </a:defRPr>
            </a:lvl1pPr>
            <a:lvl2pPr>
              <a:buFont typeface="Arial" pitchFamily="34" charset="0"/>
              <a:buChar char="•"/>
              <a:defRPr sz="1800">
                <a:latin typeface="Segoe UI" pitchFamily="34" charset="0"/>
                <a:cs typeface="Segoe UI" pitchFamily="34" charset="0"/>
              </a:defRPr>
            </a:lvl2pPr>
            <a:lvl3pPr>
              <a:buFont typeface="Arial" pitchFamily="34" charset="0"/>
              <a:buChar char="•"/>
              <a:defRPr sz="1800">
                <a:latin typeface="Segoe UI" pitchFamily="34" charset="0"/>
                <a:cs typeface="Segoe UI" pitchFamily="34" charset="0"/>
              </a:defRPr>
            </a:lvl3pPr>
            <a:lvl4pPr>
              <a:buFont typeface="Arial" pitchFamily="34" charset="0"/>
              <a:buChar char="•"/>
              <a:defRPr sz="1400">
                <a:latin typeface="Segoe UI" pitchFamily="34" charset="0"/>
                <a:cs typeface="Segoe UI" pitchFamily="34" charset="0"/>
              </a:defRPr>
            </a:lvl4pPr>
            <a:lvl5pPr>
              <a:buFont typeface="Arial" pitchFamily="34" charset="0"/>
              <a:buChar char="•"/>
              <a:defRPr sz="1400">
                <a:latin typeface="Segoe UI" pitchFamily="34" charset="0"/>
                <a:cs typeface="Segoe U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C7A02E8F-1867-465A-8D45-F6A7DF881815}" type="datetimeFigureOut">
              <a:rPr lang="en-US" smtClean="0"/>
              <a:pPr/>
              <a:t>6/11/2009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907D0E-1B78-438F-B5C3-5C5102466CA2}"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b="1">
                <a:latin typeface="Segoe UI" pitchFamily="34" charset="0"/>
                <a:cs typeface="Segoe UI"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000" b="1">
                <a:latin typeface="Segoe UI" pitchFamily="34" charset="0"/>
                <a:cs typeface="Segoe U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atin typeface="Segoe UI" pitchFamily="34" charset="0"/>
                <a:cs typeface="Segoe UI" pitchFamily="34" charset="0"/>
              </a:defRPr>
            </a:lvl1pPr>
            <a:lvl2pPr>
              <a:buFont typeface="Arial" pitchFamily="34" charset="0"/>
              <a:buChar char="•"/>
              <a:defRPr sz="1800">
                <a:latin typeface="Segoe UI" pitchFamily="34" charset="0"/>
                <a:cs typeface="Segoe UI" pitchFamily="34" charset="0"/>
              </a:defRPr>
            </a:lvl2pPr>
            <a:lvl3pPr>
              <a:buFont typeface="Arial" pitchFamily="34" charset="0"/>
              <a:buChar char="•"/>
              <a:defRPr sz="1800">
                <a:latin typeface="Segoe UI" pitchFamily="34" charset="0"/>
                <a:cs typeface="Segoe UI" pitchFamily="34" charset="0"/>
              </a:defRPr>
            </a:lvl3pPr>
            <a:lvl4pPr>
              <a:buFont typeface="Arial" pitchFamily="34" charset="0"/>
              <a:buChar char="•"/>
              <a:defRPr sz="1400">
                <a:latin typeface="Segoe UI" pitchFamily="34" charset="0"/>
                <a:cs typeface="Segoe UI" pitchFamily="34" charset="0"/>
              </a:defRPr>
            </a:lvl4pPr>
            <a:lvl5pPr>
              <a:buFont typeface="Arial" pitchFamily="34" charset="0"/>
              <a:buChar char="•"/>
              <a:defRPr sz="1400">
                <a:latin typeface="Segoe UI" pitchFamily="34" charset="0"/>
                <a:cs typeface="Segoe U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000" b="1">
                <a:latin typeface="Segoe UI" pitchFamily="34" charset="0"/>
                <a:cs typeface="Segoe U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000">
                <a:latin typeface="Segoe UI" pitchFamily="34" charset="0"/>
                <a:cs typeface="Segoe UI" pitchFamily="34" charset="0"/>
              </a:defRPr>
            </a:lvl1pPr>
            <a:lvl2pPr>
              <a:buFont typeface="Arial" pitchFamily="34" charset="0"/>
              <a:buChar char="•"/>
              <a:defRPr sz="1800">
                <a:latin typeface="Segoe UI" pitchFamily="34" charset="0"/>
                <a:cs typeface="Segoe UI" pitchFamily="34" charset="0"/>
              </a:defRPr>
            </a:lvl2pPr>
            <a:lvl3pPr>
              <a:buFont typeface="Arial" pitchFamily="34" charset="0"/>
              <a:buChar char="•"/>
              <a:defRPr sz="1800">
                <a:latin typeface="Segoe UI" pitchFamily="34" charset="0"/>
                <a:cs typeface="Segoe UI" pitchFamily="34" charset="0"/>
              </a:defRPr>
            </a:lvl3pPr>
            <a:lvl4pPr>
              <a:buFont typeface="Arial" pitchFamily="34" charset="0"/>
              <a:buChar char="•"/>
              <a:defRPr sz="1400">
                <a:latin typeface="Segoe UI" pitchFamily="34" charset="0"/>
                <a:cs typeface="Segoe UI" pitchFamily="34" charset="0"/>
              </a:defRPr>
            </a:lvl4pPr>
            <a:lvl5pPr>
              <a:buFont typeface="Arial" pitchFamily="34" charset="0"/>
              <a:buChar char="•"/>
              <a:defRPr sz="1400">
                <a:latin typeface="Segoe UI" pitchFamily="34" charset="0"/>
                <a:cs typeface="Segoe U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C7A02E8F-1867-465A-8D45-F6A7DF881815}" type="datetimeFigureOut">
              <a:rPr lang="en-US" smtClean="0"/>
              <a:pPr/>
              <a:t>6/11/2009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907D0E-1B78-438F-B5C3-5C5102466CA2}"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A02E8F-1867-465A-8D45-F6A7DF881815}" type="datetimeFigureOut">
              <a:rPr lang="en-US" smtClean="0"/>
              <a:pPr/>
              <a:t>6/11/2009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907D0E-1B78-438F-B5C3-5C5102466CA2}"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A02E8F-1867-465A-8D45-F6A7DF881815}" type="datetimeFigureOut">
              <a:rPr lang="en-US" smtClean="0"/>
              <a:pPr/>
              <a:t>6/11/2009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907D0E-1B78-438F-B5C3-5C5102466CA2}"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A02E8F-1867-465A-8D45-F6A7DF881815}" type="datetimeFigureOut">
              <a:rPr lang="en-US" smtClean="0"/>
              <a:pPr/>
              <a:t>6/11/2009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907D0E-1B78-438F-B5C3-5C5102466CA2}"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A02E8F-1867-465A-8D45-F6A7DF881815}" type="datetimeFigureOut">
              <a:rPr lang="en-US" smtClean="0"/>
              <a:pPr/>
              <a:t>6/11/2009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907D0E-1B78-438F-B5C3-5C5102466CA2}"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A02E8F-1867-465A-8D45-F6A7DF881815}" type="datetimeFigureOut">
              <a:rPr lang="en-US" smtClean="0"/>
              <a:pPr/>
              <a:t>6/11/2009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907D0E-1B78-438F-B5C3-5C5102466CA2}"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A02E8F-1867-465A-8D45-F6A7DF881815}" type="datetimeFigureOut">
              <a:rPr lang="en-US" smtClean="0"/>
              <a:pPr/>
              <a:t>6/11/2009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907D0E-1B78-438F-B5C3-5C5102466CA2}"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A02E8F-1867-465A-8D45-F6A7DF881815}" type="datetimeFigureOut">
              <a:rPr lang="en-US" smtClean="0"/>
              <a:pPr/>
              <a:t>6/11/2009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907D0E-1B78-438F-B5C3-5C5102466CA2}"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9BEE52-57DA-4A3C-AE8F-1857B12BC51E}" type="datetimeFigureOut">
              <a:rPr lang="en-US" smtClean="0"/>
              <a:pPr/>
              <a:t>6/11/2009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1DF3E-BEE0-4ADA-A53B-225D08773CBC}"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rtl="0" fontAlgn="base">
              <a:lnSpc>
                <a:spcPct val="90000"/>
              </a:lnSpc>
              <a:spcBef>
                <a:spcPct val="0"/>
              </a:spcBef>
              <a:spcAft>
                <a:spcPct val="0"/>
              </a:spcAft>
              <a:defRPr lang="en-US" sz="5000" spc="-125"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82588" y="1414464"/>
            <a:ext cx="8380412" cy="2369879"/>
          </a:xfrm>
        </p:spPr>
        <p:txBody>
          <a:bodyPr/>
          <a:lstStyle>
            <a:lvl1pPr>
              <a:spcBef>
                <a:spcPts val="1167"/>
              </a:spcBef>
              <a:buFontTx/>
              <a:buBlip>
                <a:blip r:embed="rId2"/>
              </a:buBlip>
              <a:defRPr sz="3300"/>
            </a:lvl1pPr>
            <a:lvl2pPr>
              <a:spcBef>
                <a:spcPts val="1083"/>
              </a:spcBef>
              <a:buFontTx/>
              <a:buBlip>
                <a:blip r:embed="rId3"/>
              </a:buBlip>
              <a:defRPr sz="3000"/>
            </a:lvl2pPr>
            <a:lvl3pPr>
              <a:spcBef>
                <a:spcPts val="1000"/>
              </a:spcBef>
              <a:buFontTx/>
              <a:buBlip>
                <a:blip r:embed="rId3"/>
              </a:buBlip>
              <a:defRPr sz="2700"/>
            </a:lvl3pPr>
            <a:lvl4pPr>
              <a:spcBef>
                <a:spcPts val="917"/>
              </a:spcBef>
              <a:buFontTx/>
              <a:buBlip>
                <a:blip r:embed="rId3"/>
              </a:buBlip>
              <a:defRPr sz="2300"/>
            </a:lvl4pPr>
            <a:lvl5pPr>
              <a:spcBef>
                <a:spcPts val="833"/>
              </a:spcBef>
              <a:buFontTx/>
              <a:buBlip>
                <a:blip r:embed="rId3"/>
              </a:buBlip>
              <a:defRPr sz="23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A02E8F-1867-465A-8D45-F6A7DF881815}" type="datetimeFigureOut">
              <a:rPr lang="en-US" smtClean="0"/>
              <a:pPr/>
              <a:t>6/11/2009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907D0E-1B78-438F-B5C3-5C5102466C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5" r:id="rId1"/>
    <p:sldLayoutId id="2147483649" r:id="rId2"/>
    <p:sldLayoutId id="2147483665" r:id="rId3"/>
    <p:sldLayoutId id="2147483664" r:id="rId4"/>
    <p:sldLayoutId id="2147483650" r:id="rId5"/>
    <p:sldLayoutId id="2147483660" r:id="rId6"/>
    <p:sldLayoutId id="2147483661" r:id="rId7"/>
    <p:sldLayoutId id="2147483662" r:id="rId8"/>
    <p:sldLayoutId id="2147483663" r:id="rId9"/>
    <p:sldLayoutId id="2147483654" r:id="rId10"/>
    <p:sldLayoutId id="2147483673" r:id="rId11"/>
    <p:sldLayoutId id="2147483672" r:id="rId12"/>
    <p:sldLayoutId id="2147483671" r:id="rId13"/>
    <p:sldLayoutId id="2147483670" r:id="rId14"/>
    <p:sldLayoutId id="2147483669" r:id="rId15"/>
    <p:sldLayoutId id="2147483651" r:id="rId16"/>
    <p:sldLayoutId id="2147483652" r:id="rId17"/>
    <p:sldLayoutId id="2147483653" r:id="rId18"/>
    <p:sldLayoutId id="2147483668" r:id="rId19"/>
    <p:sldLayoutId id="2147483667" r:id="rId20"/>
    <p:sldLayoutId id="2147483666" r:id="rId21"/>
    <p:sldLayoutId id="2147483656" r:id="rId22"/>
    <p:sldLayoutId id="2147483657" r:id="rId23"/>
    <p:sldLayoutId id="2147483658" r:id="rId24"/>
    <p:sldLayoutId id="2147483659" r:id="rId25"/>
    <p:sldLayoutId id="2147483674" r:id="rId26"/>
    <p:sldLayoutId id="2147483675" r:id="rId2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7.xml"/><Relationship Id="rId1" Type="http://schemas.openxmlformats.org/officeDocument/2006/relationships/themeOverride" Target="../theme/themeOverride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7.xml"/><Relationship Id="rId1" Type="http://schemas.openxmlformats.org/officeDocument/2006/relationships/themeOverride" Target="../theme/themeOverride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7.xml"/><Relationship Id="rId1" Type="http://schemas.openxmlformats.org/officeDocument/2006/relationships/themeOverride" Target="../theme/themeOverride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7.xml"/><Relationship Id="rId1" Type="http://schemas.openxmlformats.org/officeDocument/2006/relationships/themeOverride" Target="../theme/themeOverride4.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7.xml"/><Relationship Id="rId1" Type="http://schemas.openxmlformats.org/officeDocument/2006/relationships/themeOverride" Target="../theme/themeOverride5.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7.xml"/><Relationship Id="rId1" Type="http://schemas.openxmlformats.org/officeDocument/2006/relationships/themeOverride" Target="../theme/themeOverride6.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hemeOverride" Target="../theme/themeOverride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8.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hemeOverride" Target="../theme/themeOverride9.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hemeOverride" Target="../theme/themeOverride10.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hemeOverride" Target="../theme/themeOverride11.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hemeOverride" Target="../theme/themeOverride1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hemeOverride" Target="../theme/themeOverride13.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hemeOverride" Target="../theme/themeOverride14.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hemeOverride" Target="../theme/themeOverride15.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hemeOverride" Target="../theme/themeOverride16.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hemeOverride" Target="../theme/themeOverride17.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hemeOverride" Target="../theme/themeOverride18.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hemeOverride" Target="../theme/themeOverride19.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7.xml"/><Relationship Id="rId1" Type="http://schemas.openxmlformats.org/officeDocument/2006/relationships/themeOverride" Target="../theme/themeOverride20.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7.xml"/><Relationship Id="rId1" Type="http://schemas.openxmlformats.org/officeDocument/2006/relationships/themeOverride" Target="../theme/themeOverride21.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9.xml"/><Relationship Id="rId1" Type="http://schemas.openxmlformats.org/officeDocument/2006/relationships/themeOverride" Target="../theme/themeOverride22.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7.xml"/><Relationship Id="rId1" Type="http://schemas.openxmlformats.org/officeDocument/2006/relationships/themeOverride" Target="../theme/themeOverride23.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7.xml"/><Relationship Id="rId1" Type="http://schemas.openxmlformats.org/officeDocument/2006/relationships/themeOverride" Target="../theme/themeOverride24.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hemeOverride" Target="../theme/themeOverride25.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hemeOverride" Target="../theme/themeOverride26.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hemeOverride" Target="../theme/themeOverride27.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hemeOverride" Target="../theme/themeOverride28.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hemeOverride" Target="../theme/themeOverride29.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themeOverride" Target="../theme/themeOverride30.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hemeOverride" Target="../theme/themeOverride31.xml"/><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hemeOverride" Target="../theme/themeOverride32.xm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hemeOverride" Target="../theme/themeOverride33.xml"/><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xml"/><Relationship Id="rId1" Type="http://schemas.openxmlformats.org/officeDocument/2006/relationships/themeOverride" Target="../theme/themeOverride34.xml"/><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xml"/><Relationship Id="rId1" Type="http://schemas.openxmlformats.org/officeDocument/2006/relationships/themeOverride" Target="../theme/themeOverride35.xml"/><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3.xml"/><Relationship Id="rId1" Type="http://schemas.openxmlformats.org/officeDocument/2006/relationships/themeOverride" Target="../theme/themeOverride36.xml"/><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3.xml"/><Relationship Id="rId1" Type="http://schemas.openxmlformats.org/officeDocument/2006/relationships/themeOverride" Target="../theme/themeOverride37.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3.xml"/><Relationship Id="rId1" Type="http://schemas.openxmlformats.org/officeDocument/2006/relationships/themeOverride" Target="../theme/themeOverride38.xml"/><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3.xml"/><Relationship Id="rId1" Type="http://schemas.openxmlformats.org/officeDocument/2006/relationships/themeOverride" Target="../theme/themeOverride39.xml"/><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3.xml"/><Relationship Id="rId1" Type="http://schemas.openxmlformats.org/officeDocument/2006/relationships/themeOverride" Target="../theme/themeOverride40.xml"/><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hyperlink" Target="http://www.microsoft.com/MSPress/books/10512.aspx" TargetMode="External"/><Relationship Id="rId3" Type="http://schemas.openxmlformats.org/officeDocument/2006/relationships/hyperlink" Target="http://www.microsoft.com/whdc/DevTools/tools/PREfast_steps.mspx" TargetMode="External"/><Relationship Id="rId7" Type="http://schemas.openxmlformats.org/officeDocument/2006/relationships/hyperlink" Target="http://msdn.microsoft.com/en-us/library/aa468782.aspx" TargetMode="External"/><Relationship Id="rId2" Type="http://schemas.openxmlformats.org/officeDocument/2006/relationships/notesSlide" Target="../notesSlides/notesSlide46.xml"/><Relationship Id="rId1" Type="http://schemas.openxmlformats.org/officeDocument/2006/relationships/slideLayout" Target="../slideLayouts/slideLayout8.xml"/><Relationship Id="rId6" Type="http://schemas.openxmlformats.org/officeDocument/2006/relationships/hyperlink" Target="http://blogs.msdn.com/staticdrivertools/default.aspx" TargetMode="External"/><Relationship Id="rId5" Type="http://schemas.openxmlformats.org/officeDocument/2006/relationships/hyperlink" Target="http://go.microsoft.com/fwlink/?LinkId=87238" TargetMode="External"/><Relationship Id="rId4" Type="http://schemas.openxmlformats.org/officeDocument/2006/relationships/hyperlink" Target="http://www.microsoft.com/whdc/DevTools/tools/annotations.mspx" TargetMode="External"/><Relationship Id="rId9" Type="http://schemas.openxmlformats.org/officeDocument/2006/relationships/hyperlink" Target="mailto:pfdfdbk@microsoft.com" TargetMode="Externa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3.xml"/><Relationship Id="rId1" Type="http://schemas.openxmlformats.org/officeDocument/2006/relationships/themeOverride" Target="../theme/themeOverride41.xml"/><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6.xml"/><Relationship Id="rId1" Type="http://schemas.openxmlformats.org/officeDocument/2006/relationships/themeOverride" Target="../theme/themeOverride4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Driver Annotations in Depth</a:t>
            </a:r>
            <a:br>
              <a:rPr lang="en-US" dirty="0" smtClean="0"/>
            </a:br>
            <a:r>
              <a:rPr lang="en-US" dirty="0" smtClean="0"/>
              <a:t>Part I</a:t>
            </a:r>
            <a:endParaRPr lang="en-US" dirty="0"/>
          </a:p>
        </p:txBody>
      </p:sp>
      <p:sp>
        <p:nvSpPr>
          <p:cNvPr id="5" name="Content Placeholder 4"/>
          <p:cNvSpPr>
            <a:spLocks noGrp="1"/>
          </p:cNvSpPr>
          <p:nvPr>
            <p:ph idx="1"/>
          </p:nvPr>
        </p:nvSpPr>
        <p:spPr/>
        <p:txBody>
          <a:bodyPr/>
          <a:lstStyle/>
          <a:p>
            <a:r>
              <a:rPr lang="en-US" dirty="0" smtClean="0"/>
              <a:t>Donn Terry</a:t>
            </a:r>
          </a:p>
          <a:p>
            <a:r>
              <a:rPr lang="en-US" dirty="0" smtClean="0"/>
              <a:t>Senior SDE</a:t>
            </a:r>
          </a:p>
          <a:p>
            <a:r>
              <a:rPr lang="en-US" dirty="0" smtClean="0"/>
              <a:t>Static Analysis for Drivers</a:t>
            </a:r>
          </a:p>
          <a:p>
            <a:r>
              <a:rPr lang="en-US" dirty="0" smtClean="0"/>
              <a:t>sdvpfdex@microsoft.com</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ounded Rectangle 8"/>
          <p:cNvSpPr/>
          <p:nvPr/>
        </p:nvSpPr>
        <p:spPr bwMode="auto">
          <a:xfrm rot="10800000" flipV="1">
            <a:off x="304800" y="4343400"/>
            <a:ext cx="8382000" cy="1752600"/>
          </a:xfrm>
          <a:prstGeom prst="roundRect">
            <a:avLst>
              <a:gd name="adj" fmla="val 9033"/>
            </a:avLst>
          </a:prstGeom>
          <a:ln>
            <a:headEnd type="none" w="med" len="med"/>
            <a:tailEnd type="none" w="med" len="med"/>
          </a:ln>
          <a:effectLst>
            <a:glow rad="70000">
              <a:schemeClr val="accent2">
                <a:tint val="30000"/>
                <a:shade val="95000"/>
                <a:satMod val="300000"/>
                <a:alpha val="50000"/>
              </a:schemeClr>
            </a:glow>
          </a:effectLst>
        </p:spPr>
        <p:style>
          <a:lnRef idx="1">
            <a:schemeClr val="accent2"/>
          </a:lnRef>
          <a:fillRef idx="3">
            <a:schemeClr val="accent2"/>
          </a:fillRef>
          <a:effectRef idx="2">
            <a:schemeClr val="accent2"/>
          </a:effectRef>
          <a:fontRef idx="minor">
            <a:schemeClr val="lt1"/>
          </a:fontRef>
        </p:style>
        <p:txBody>
          <a:bodyPr vert="horz" wrap="square" lIns="91432" tIns="45717" rIns="91432" bIns="45717" numCol="1" rtlCol="0" anchor="ctr" anchorCtr="0" compatLnSpc="1">
            <a:prstTxWarp prst="textNoShape">
              <a:avLst/>
            </a:prstTxWarp>
          </a:bodyPr>
          <a:lstStyle/>
          <a:p>
            <a:pPr algn="ctr" defTabSz="914063"/>
            <a:endParaRPr lang="en-US" sz="1400" dirty="0" smtClean="0">
              <a:solidFill>
                <a:schemeClr val="tx1"/>
              </a:solidFill>
              <a:effectLst>
                <a:outerShdw blurRad="38100" dist="38100" dir="2700000" algn="tl">
                  <a:srgbClr val="000000">
                    <a:alpha val="43137"/>
                  </a:srgbClr>
                </a:outerShdw>
              </a:effectLst>
              <a:latin typeface="Segoe" pitchFamily="34" charset="0"/>
            </a:endParaRPr>
          </a:p>
        </p:txBody>
      </p:sp>
      <p:sp>
        <p:nvSpPr>
          <p:cNvPr id="9229" name="Rectangle 13"/>
          <p:cNvSpPr>
            <a:spLocks noGrp="1" noChangeArrowheads="1"/>
          </p:cNvSpPr>
          <p:nvPr>
            <p:ph type="body" idx="1"/>
          </p:nvPr>
        </p:nvSpPr>
        <p:spPr>
          <a:xfrm>
            <a:off x="304800" y="1295400"/>
            <a:ext cx="8380412" cy="2667000"/>
          </a:xfrm>
        </p:spPr>
        <p:txBody>
          <a:bodyPr>
            <a:normAutofit fontScale="25000" lnSpcReduction="20000"/>
          </a:bodyPr>
          <a:lstStyle/>
          <a:p>
            <a:pPr>
              <a:buFont typeface="Arial" pitchFamily="34" charset="0"/>
              <a:buChar char="•"/>
            </a:pPr>
            <a:r>
              <a:rPr lang="en-US" sz="7200" dirty="0" smtClean="0"/>
              <a:t>Two hour talk – effective use of annotations.</a:t>
            </a:r>
          </a:p>
          <a:p>
            <a:pPr>
              <a:buFont typeface="Arial" pitchFamily="34" charset="0"/>
              <a:buChar char="•"/>
            </a:pPr>
            <a:r>
              <a:rPr lang="en-US" sz="7200" dirty="0" smtClean="0"/>
              <a:t>Part 1: </a:t>
            </a:r>
          </a:p>
          <a:p>
            <a:pPr lvl="1">
              <a:buFont typeface="Arial" pitchFamily="34" charset="0"/>
              <a:buChar char="•"/>
            </a:pPr>
            <a:r>
              <a:rPr lang="en-US" sz="7200" dirty="0" smtClean="0"/>
              <a:t>Motivation, general techniques</a:t>
            </a:r>
          </a:p>
          <a:p>
            <a:pPr lvl="1">
              <a:buFont typeface="Arial" pitchFamily="34" charset="0"/>
              <a:buChar char="•"/>
            </a:pPr>
            <a:r>
              <a:rPr lang="en-US" sz="7200" dirty="0" smtClean="0"/>
              <a:t>Buffer annotations</a:t>
            </a:r>
          </a:p>
          <a:p>
            <a:pPr lvl="1">
              <a:buFont typeface="Arial" pitchFamily="34" charset="0"/>
              <a:buChar char="•"/>
            </a:pPr>
            <a:r>
              <a:rPr lang="en-US" sz="7200" dirty="0" smtClean="0"/>
              <a:t>Structural annotations: __success, __</a:t>
            </a:r>
            <a:r>
              <a:rPr lang="en-US" sz="7200" dirty="0" err="1" smtClean="0"/>
              <a:t>on_failure</a:t>
            </a:r>
            <a:r>
              <a:rPr lang="en-US" sz="7200" dirty="0" smtClean="0"/>
              <a:t>, __</a:t>
            </a:r>
            <a:r>
              <a:rPr lang="en-US" sz="7200" dirty="0" err="1" smtClean="0"/>
              <a:t>drv_when</a:t>
            </a:r>
            <a:r>
              <a:rPr lang="en-US" sz="7200" dirty="0" smtClean="0"/>
              <a:t>,</a:t>
            </a:r>
          </a:p>
          <a:p>
            <a:pPr lvl="1">
              <a:buNone/>
            </a:pPr>
            <a:r>
              <a:rPr lang="en-US" sz="7200" dirty="0" smtClean="0"/>
              <a:t>	 __</a:t>
            </a:r>
            <a:r>
              <a:rPr lang="en-US" sz="7200" dirty="0" err="1" smtClean="0"/>
              <a:t>drv_at</a:t>
            </a:r>
            <a:r>
              <a:rPr lang="en-US" sz="7200" dirty="0" smtClean="0"/>
              <a:t>, __valid, __pre and __post __</a:t>
            </a:r>
            <a:r>
              <a:rPr lang="en-US" sz="7200" dirty="0" err="1" smtClean="0"/>
              <a:t>deref</a:t>
            </a:r>
            <a:r>
              <a:rPr lang="en-US" sz="7200" dirty="0" smtClean="0"/>
              <a:t>, __</a:t>
            </a:r>
            <a:r>
              <a:rPr lang="en-US" sz="7200" dirty="0" err="1" smtClean="0"/>
              <a:t>drv_valueIs</a:t>
            </a:r>
            <a:endParaRPr lang="en-US" sz="7200" dirty="0" smtClean="0"/>
          </a:p>
          <a:p>
            <a:pPr>
              <a:buFont typeface="Arial" pitchFamily="34" charset="0"/>
              <a:buChar char="•"/>
            </a:pPr>
            <a:r>
              <a:rPr lang="en-US" sz="7200" dirty="0" smtClean="0"/>
              <a:t>Part 2 (Next hour)</a:t>
            </a:r>
          </a:p>
          <a:p>
            <a:pPr lvl="1">
              <a:buFont typeface="Arial" pitchFamily="34" charset="0"/>
              <a:buChar char="•"/>
            </a:pPr>
            <a:r>
              <a:rPr lang="en-US" sz="7200" dirty="0" smtClean="0"/>
              <a:t>Driver annotations: additional checks, resources, IRQLs, PAGED_CODE, floating point.</a:t>
            </a:r>
          </a:p>
          <a:p>
            <a:endParaRPr lang="en-US" dirty="0" smtClean="0"/>
          </a:p>
        </p:txBody>
      </p:sp>
      <p:sp>
        <p:nvSpPr>
          <p:cNvPr id="5" name="Rectangle 4"/>
          <p:cNvSpPr/>
          <p:nvPr/>
        </p:nvSpPr>
        <p:spPr>
          <a:xfrm>
            <a:off x="381000" y="4648200"/>
            <a:ext cx="8382000" cy="1393971"/>
          </a:xfrm>
          <a:prstGeom prst="rect">
            <a:avLst/>
          </a:prstGeom>
        </p:spPr>
        <p:txBody>
          <a:bodyPr wrap="square">
            <a:spAutoFit/>
          </a:bodyPr>
          <a:lstStyle/>
          <a:p>
            <a:pPr marL="382573" lvl="0" indent="-382573" defTabSz="912777" fontAlgn="base">
              <a:lnSpc>
                <a:spcPct val="75000"/>
              </a:lnSpc>
              <a:spcBef>
                <a:spcPts val="1200"/>
              </a:spcBef>
              <a:spcAft>
                <a:spcPct val="0"/>
              </a:spcAft>
              <a:buClr>
                <a:srgbClr val="FFFFFF"/>
              </a:buClr>
              <a:buSzPct val="95000"/>
              <a:buFont typeface="Arial" pitchFamily="34" charset="0"/>
              <a:buChar char="•"/>
            </a:pPr>
            <a:r>
              <a:rPr lang="en-US" kern="0" dirty="0" smtClean="0">
                <a:solidFill>
                  <a:schemeClr val="bg2"/>
                </a:solidFill>
              </a:rPr>
              <a:t>Intuition on what annotations are and why use them </a:t>
            </a:r>
          </a:p>
          <a:p>
            <a:pPr marL="382573" lvl="0" indent="-382573" defTabSz="912777" fontAlgn="base">
              <a:lnSpc>
                <a:spcPct val="75000"/>
              </a:lnSpc>
              <a:spcBef>
                <a:spcPts val="1200"/>
              </a:spcBef>
              <a:spcAft>
                <a:spcPct val="0"/>
              </a:spcAft>
              <a:buClr>
                <a:srgbClr val="FFFFFF"/>
              </a:buClr>
              <a:buSzPct val="95000"/>
              <a:buFont typeface="Arial" pitchFamily="34" charset="0"/>
              <a:buChar char="•"/>
            </a:pPr>
            <a:r>
              <a:rPr lang="en-US" kern="0" dirty="0" smtClean="0">
                <a:solidFill>
                  <a:schemeClr val="bg2"/>
                </a:solidFill>
              </a:rPr>
              <a:t>General explanation of common/typical annotations</a:t>
            </a:r>
          </a:p>
          <a:p>
            <a:pPr marL="382573" lvl="0" indent="-382573" defTabSz="912777" fontAlgn="base">
              <a:lnSpc>
                <a:spcPct val="75000"/>
              </a:lnSpc>
              <a:spcBef>
                <a:spcPts val="1200"/>
              </a:spcBef>
              <a:spcAft>
                <a:spcPct val="0"/>
              </a:spcAft>
              <a:buClr>
                <a:srgbClr val="FFFFFF"/>
              </a:buClr>
              <a:buSzPct val="95000"/>
              <a:buFont typeface="Arial" pitchFamily="34" charset="0"/>
              <a:buChar char="•"/>
            </a:pPr>
            <a:r>
              <a:rPr lang="en-US" kern="0" dirty="0" smtClean="0">
                <a:solidFill>
                  <a:schemeClr val="bg2"/>
                </a:solidFill>
              </a:rPr>
              <a:t>“Introduce” the documentation</a:t>
            </a:r>
          </a:p>
          <a:p>
            <a:pPr marL="382573" lvl="0" indent="-382573" defTabSz="912777" fontAlgn="base">
              <a:lnSpc>
                <a:spcPct val="75000"/>
              </a:lnSpc>
              <a:spcBef>
                <a:spcPts val="1200"/>
              </a:spcBef>
              <a:spcAft>
                <a:spcPct val="0"/>
              </a:spcAft>
              <a:buClr>
                <a:srgbClr val="FFFFFF"/>
              </a:buClr>
              <a:buSzPct val="95000"/>
              <a:buFont typeface="Arial" pitchFamily="34" charset="0"/>
              <a:buChar char="•"/>
            </a:pPr>
            <a:r>
              <a:rPr lang="en-US" kern="0" dirty="0" smtClean="0">
                <a:solidFill>
                  <a:schemeClr val="bg2"/>
                </a:solidFill>
              </a:rPr>
              <a:t>Breadth, not depth. </a:t>
            </a:r>
            <a:endParaRPr lang="en-US" sz="2000" kern="0" dirty="0" smtClean="0">
              <a:solidFill>
                <a:schemeClr val="bg2"/>
              </a:solidFill>
            </a:endParaRPr>
          </a:p>
        </p:txBody>
      </p:sp>
      <p:sp>
        <p:nvSpPr>
          <p:cNvPr id="6" name="TextBox 5"/>
          <p:cNvSpPr txBox="1"/>
          <p:nvPr/>
        </p:nvSpPr>
        <p:spPr>
          <a:xfrm>
            <a:off x="2209800" y="4191000"/>
            <a:ext cx="4724400" cy="523220"/>
          </a:xfrm>
          <a:prstGeom prst="rect">
            <a:avLst/>
          </a:prstGeom>
          <a:noFill/>
        </p:spPr>
        <p:txBody>
          <a:bodyPr wrap="square" rtlCol="0">
            <a:spAutoFit/>
          </a:bodyPr>
          <a:lstStyle/>
          <a:p>
            <a:pPr algn="ctr"/>
            <a:r>
              <a:rPr lang="en-US" sz="2400" dirty="0" smtClean="0">
                <a:solidFill>
                  <a:schemeClr val="bg1"/>
                </a:solidFill>
                <a:latin typeface="+mj-lt"/>
              </a:rPr>
              <a:t>Talk</a:t>
            </a:r>
            <a:r>
              <a:rPr lang="en-US" sz="2800" dirty="0" smtClean="0">
                <a:solidFill>
                  <a:schemeClr val="bg1"/>
                </a:solidFill>
                <a:latin typeface="+mj-lt"/>
              </a:rPr>
              <a:t> </a:t>
            </a:r>
            <a:r>
              <a:rPr lang="en-US" sz="2400" dirty="0" smtClean="0">
                <a:solidFill>
                  <a:schemeClr val="bg1"/>
                </a:solidFill>
                <a:latin typeface="+mj-lt"/>
              </a:rPr>
              <a:t>Objectives</a:t>
            </a:r>
          </a:p>
        </p:txBody>
      </p:sp>
      <p:sp>
        <p:nvSpPr>
          <p:cNvPr id="8" name="Rectangle 2"/>
          <p:cNvSpPr>
            <a:spLocks noGrp="1" noChangeArrowheads="1"/>
          </p:cNvSpPr>
          <p:nvPr>
            <p:ph type="title"/>
          </p:nvPr>
        </p:nvSpPr>
        <p:spPr>
          <a:xfrm>
            <a:off x="228600" y="533400"/>
            <a:ext cx="8380412" cy="838199"/>
          </a:xfrm>
        </p:spPr>
        <p:txBody>
          <a:bodyPr>
            <a:normAutofit/>
          </a:bodyPr>
          <a:lstStyle/>
          <a:p>
            <a:r>
              <a:rPr sz="2800" smtClean="0">
                <a:solidFill>
                  <a:schemeClr val="tx1"/>
                </a:solidFill>
                <a:effectLst/>
              </a:rPr>
              <a:t>Introduction</a:t>
            </a:r>
            <a:endParaRPr lang="en-US" sz="2800" dirty="0">
              <a:solidFill>
                <a:schemeClr val="tx1"/>
              </a:solidFill>
              <a:effectLst/>
            </a:endParaRP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PREFastTest1"/>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PREFastTest2"/>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81000" y="533400"/>
            <a:ext cx="8380412" cy="1143000"/>
          </a:xfrm>
        </p:spPr>
        <p:txBody>
          <a:bodyPr>
            <a:normAutofit/>
          </a:bodyPr>
          <a:lstStyle/>
          <a:p>
            <a:r>
              <a:rPr lang="en-US" sz="3100" dirty="0" smtClean="0">
                <a:solidFill>
                  <a:schemeClr val="tx1"/>
                </a:solidFill>
                <a:effectLst/>
              </a:rPr>
              <a:t>Why Annotate?</a:t>
            </a:r>
            <a:r>
              <a:rPr lang="en-US" dirty="0" smtClean="0">
                <a:solidFill>
                  <a:schemeClr val="tx1"/>
                </a:solidFill>
                <a:effectLst/>
              </a:rPr>
              <a:t/>
            </a:r>
            <a:br>
              <a:rPr lang="en-US" dirty="0" smtClean="0">
                <a:solidFill>
                  <a:schemeClr val="tx1"/>
                </a:solidFill>
                <a:effectLst/>
              </a:rPr>
            </a:br>
            <a:r>
              <a:rPr lang="en-US" sz="2400" dirty="0" smtClean="0">
                <a:solidFill>
                  <a:schemeClr val="tx1"/>
                </a:solidFill>
                <a:effectLst/>
              </a:rPr>
              <a:t>Good engineering practice</a:t>
            </a:r>
            <a:endParaRPr lang="en-US" sz="2400" dirty="0">
              <a:solidFill>
                <a:schemeClr val="tx1"/>
              </a:solidFill>
              <a:effectLst/>
            </a:endParaRPr>
          </a:p>
        </p:txBody>
      </p:sp>
      <p:sp>
        <p:nvSpPr>
          <p:cNvPr id="7171" name="Rectangle 3"/>
          <p:cNvSpPr>
            <a:spLocks noGrp="1" noChangeArrowheads="1"/>
          </p:cNvSpPr>
          <p:nvPr>
            <p:ph type="body" idx="1"/>
          </p:nvPr>
        </p:nvSpPr>
        <p:spPr>
          <a:xfrm>
            <a:off x="381000" y="1676400"/>
            <a:ext cx="8380412" cy="4495800"/>
          </a:xfrm>
        </p:spPr>
        <p:txBody>
          <a:bodyPr>
            <a:noAutofit/>
          </a:bodyPr>
          <a:lstStyle/>
          <a:p>
            <a:pPr>
              <a:spcBef>
                <a:spcPts val="0"/>
              </a:spcBef>
              <a:buFont typeface="Arial" pitchFamily="34" charset="0"/>
              <a:buChar char="•"/>
            </a:pPr>
            <a:r>
              <a:rPr lang="en-US" sz="2000" dirty="0" smtClean="0"/>
              <a:t>Enables “Design Rule Checking,” also known as “Static Analysis”</a:t>
            </a:r>
          </a:p>
          <a:p>
            <a:pPr>
              <a:spcBef>
                <a:spcPts val="0"/>
              </a:spcBef>
              <a:buFont typeface="Arial" pitchFamily="34" charset="0"/>
              <a:buChar char="•"/>
            </a:pPr>
            <a:r>
              <a:rPr lang="en-US" sz="2000" dirty="0" smtClean="0"/>
              <a:t>Precisely describe the “part” you’re building and the contract that it represents</a:t>
            </a:r>
          </a:p>
          <a:p>
            <a:pPr>
              <a:spcBef>
                <a:spcPts val="0"/>
              </a:spcBef>
              <a:buFont typeface="Arial" pitchFamily="34" charset="0"/>
              <a:buChar char="•"/>
            </a:pPr>
            <a:r>
              <a:rPr lang="en-US" sz="2000" dirty="0" smtClean="0"/>
              <a:t>Enable automatic checking</a:t>
            </a:r>
          </a:p>
          <a:p>
            <a:pPr>
              <a:spcBef>
                <a:spcPts val="0"/>
              </a:spcBef>
              <a:buFont typeface="Arial" pitchFamily="34" charset="0"/>
              <a:buChar char="•"/>
            </a:pPr>
            <a:r>
              <a:rPr lang="en-US" sz="2000" dirty="0" smtClean="0"/>
              <a:t>Effective (and checked) documentation</a:t>
            </a:r>
          </a:p>
          <a:p>
            <a:pPr lvl="1">
              <a:spcBef>
                <a:spcPts val="0"/>
              </a:spcBef>
              <a:buFont typeface="Arial" pitchFamily="34" charset="0"/>
              <a:buChar char="•"/>
            </a:pPr>
            <a:r>
              <a:rPr lang="en-US" sz="2000" dirty="0" smtClean="0"/>
              <a:t>You don’t have to guess or experiment</a:t>
            </a:r>
          </a:p>
          <a:p>
            <a:pPr lvl="1">
              <a:spcBef>
                <a:spcPts val="0"/>
              </a:spcBef>
              <a:buFont typeface="Arial" pitchFamily="34" charset="0"/>
              <a:buChar char="•"/>
            </a:pPr>
            <a:r>
              <a:rPr lang="en-US" sz="2000" dirty="0" smtClean="0"/>
              <a:t>Code and documentation don’t drift apart</a:t>
            </a:r>
          </a:p>
          <a:p>
            <a:pPr>
              <a:spcBef>
                <a:spcPts val="0"/>
              </a:spcBef>
              <a:buFont typeface="Arial" pitchFamily="34" charset="0"/>
              <a:buChar char="•"/>
            </a:pPr>
            <a:r>
              <a:rPr lang="en-US" sz="2000" dirty="0" smtClean="0"/>
              <a:t>Speed driver development</a:t>
            </a:r>
          </a:p>
          <a:p>
            <a:pPr lvl="1">
              <a:spcBef>
                <a:spcPts val="0"/>
              </a:spcBef>
              <a:buFont typeface="Arial" pitchFamily="34" charset="0"/>
              <a:buChar char="•"/>
            </a:pPr>
            <a:r>
              <a:rPr lang="en-US" sz="2000" dirty="0" smtClean="0"/>
              <a:t>Fewer false starts</a:t>
            </a:r>
          </a:p>
          <a:p>
            <a:pPr lvl="1">
              <a:spcBef>
                <a:spcPts val="0"/>
              </a:spcBef>
              <a:buFont typeface="Arial" pitchFamily="34" charset="0"/>
              <a:buChar char="•"/>
            </a:pPr>
            <a:r>
              <a:rPr lang="en-US" sz="2000" dirty="0" smtClean="0"/>
              <a:t>Fewer turn-on bugs</a:t>
            </a:r>
          </a:p>
          <a:p>
            <a:pPr>
              <a:spcBef>
                <a:spcPts val="0"/>
              </a:spcBef>
              <a:buFont typeface="Arial" pitchFamily="34" charset="0"/>
              <a:buChar char="•"/>
            </a:pPr>
            <a:r>
              <a:rPr lang="en-US" sz="2000" dirty="0" smtClean="0"/>
              <a:t>Faster deployment</a:t>
            </a:r>
          </a:p>
          <a:p>
            <a:pPr lvl="1">
              <a:spcBef>
                <a:spcPts val="0"/>
              </a:spcBef>
              <a:buFont typeface="Arial" pitchFamily="34" charset="0"/>
              <a:buChar char="•"/>
            </a:pPr>
            <a:r>
              <a:rPr lang="en-US" sz="2000" dirty="0" smtClean="0"/>
              <a:t>Fewer as-deployed bugs</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81000" y="609600"/>
            <a:ext cx="8380412" cy="990600"/>
          </a:xfrm>
        </p:spPr>
        <p:txBody>
          <a:bodyPr>
            <a:normAutofit/>
          </a:bodyPr>
          <a:lstStyle/>
          <a:p>
            <a:r>
              <a:rPr sz="2800" smtClean="0">
                <a:solidFill>
                  <a:schemeClr val="tx1"/>
                </a:solidFill>
                <a:effectLst/>
              </a:rPr>
              <a:t>Applicability</a:t>
            </a:r>
            <a:endParaRPr lang="en-US" sz="2800" dirty="0">
              <a:solidFill>
                <a:schemeClr val="tx1"/>
              </a:solidFill>
              <a:effectLst/>
            </a:endParaRPr>
          </a:p>
        </p:txBody>
      </p:sp>
      <p:sp>
        <p:nvSpPr>
          <p:cNvPr id="7171" name="Rectangle 3"/>
          <p:cNvSpPr>
            <a:spLocks noGrp="1" noChangeArrowheads="1"/>
          </p:cNvSpPr>
          <p:nvPr>
            <p:ph type="body" idx="1"/>
          </p:nvPr>
        </p:nvSpPr>
        <p:spPr>
          <a:xfrm>
            <a:off x="381000" y="1676400"/>
            <a:ext cx="8380412" cy="4495800"/>
          </a:xfrm>
        </p:spPr>
        <p:txBody>
          <a:bodyPr>
            <a:noAutofit/>
          </a:bodyPr>
          <a:lstStyle/>
          <a:p>
            <a:pPr algn="just">
              <a:spcBef>
                <a:spcPts val="0"/>
              </a:spcBef>
              <a:buFont typeface="Arial" pitchFamily="34" charset="0"/>
              <a:buChar char="•"/>
            </a:pPr>
            <a:r>
              <a:rPr lang="en-US" sz="2000" dirty="0" smtClean="0"/>
              <a:t>Annotate as early as possible (as part of design)</a:t>
            </a:r>
          </a:p>
          <a:p>
            <a:pPr lvl="1" algn="just">
              <a:spcBef>
                <a:spcPts val="0"/>
              </a:spcBef>
              <a:buFont typeface="Arial" pitchFamily="34" charset="0"/>
              <a:buChar char="•"/>
            </a:pPr>
            <a:r>
              <a:rPr lang="en-US" sz="2000" dirty="0" smtClean="0"/>
              <a:t>Catch-up is still very useful</a:t>
            </a:r>
          </a:p>
          <a:p>
            <a:pPr algn="just">
              <a:spcBef>
                <a:spcPts val="0"/>
              </a:spcBef>
              <a:buFont typeface="Arial" pitchFamily="34" charset="0"/>
              <a:buChar char="•"/>
            </a:pPr>
            <a:r>
              <a:rPr lang="en-US" sz="2000" dirty="0" smtClean="0"/>
              <a:t>Run PFD as soon as the code begins to compile</a:t>
            </a:r>
          </a:p>
          <a:p>
            <a:pPr algn="just">
              <a:spcBef>
                <a:spcPts val="0"/>
              </a:spcBef>
              <a:buFont typeface="Arial" pitchFamily="34" charset="0"/>
              <a:buChar char="•"/>
            </a:pPr>
            <a:r>
              <a:rPr lang="en-US" sz="2000" dirty="0" smtClean="0"/>
              <a:t>x86, x64</a:t>
            </a:r>
          </a:p>
          <a:p>
            <a:pPr algn="just">
              <a:spcBef>
                <a:spcPts val="0"/>
              </a:spcBef>
              <a:buFont typeface="Arial" pitchFamily="34" charset="0"/>
              <a:buChar char="•"/>
            </a:pPr>
            <a:r>
              <a:rPr lang="en-US" sz="2000" dirty="0" smtClean="0"/>
              <a:t>C/C++</a:t>
            </a:r>
          </a:p>
          <a:p>
            <a:pPr algn="just">
              <a:spcBef>
                <a:spcPts val="0"/>
              </a:spcBef>
              <a:buFont typeface="Arial" pitchFamily="34" charset="0"/>
              <a:buChar char="•"/>
            </a:pPr>
            <a:r>
              <a:rPr lang="en-US" sz="2000" dirty="0" smtClean="0"/>
              <a:t>Any kind of driver</a:t>
            </a:r>
          </a:p>
          <a:p>
            <a:pPr lvl="1" algn="just">
              <a:spcBef>
                <a:spcPts val="0"/>
              </a:spcBef>
              <a:buFont typeface="Arial" pitchFamily="34" charset="0"/>
              <a:buChar char="•"/>
            </a:pPr>
            <a:r>
              <a:rPr lang="en-US" sz="2000" dirty="0" smtClean="0"/>
              <a:t>Applets, too, with right annotations.</a:t>
            </a:r>
          </a:p>
          <a:p>
            <a:pPr algn="just">
              <a:spcBef>
                <a:spcPts val="0"/>
              </a:spcBef>
              <a:buFont typeface="Arial" pitchFamily="34" charset="0"/>
              <a:buChar char="•"/>
            </a:pPr>
            <a:endParaRPr lang="en-US" sz="2400" dirty="0" smtClean="0"/>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sz="2800" smtClean="0">
                <a:solidFill>
                  <a:schemeClr val="tx1"/>
                </a:solidFill>
                <a:effectLst/>
              </a:rPr>
              <a:t>Assumptions</a:t>
            </a:r>
            <a:endParaRPr lang="en-US" sz="2800" dirty="0">
              <a:solidFill>
                <a:schemeClr val="tx1"/>
              </a:solidFill>
              <a:effectLst/>
            </a:endParaRPr>
          </a:p>
        </p:txBody>
      </p:sp>
      <p:sp>
        <p:nvSpPr>
          <p:cNvPr id="3" name="Text Placeholder 2"/>
          <p:cNvSpPr>
            <a:spLocks noGrp="1"/>
          </p:cNvSpPr>
          <p:nvPr>
            <p:ph type="body" idx="1"/>
          </p:nvPr>
        </p:nvSpPr>
        <p:spPr>
          <a:xfrm>
            <a:off x="382588" y="1414464"/>
            <a:ext cx="8380412" cy="4605336"/>
          </a:xfrm>
        </p:spPr>
        <p:txBody>
          <a:bodyPr>
            <a:normAutofit/>
          </a:bodyPr>
          <a:lstStyle/>
          <a:p>
            <a:pPr>
              <a:buFont typeface="Arial" pitchFamily="34" charset="0"/>
              <a:buChar char="•"/>
            </a:pPr>
            <a:r>
              <a:rPr lang="en-US" sz="2200" dirty="0" smtClean="0"/>
              <a:t>You know what __in, __out, and _opt are.</a:t>
            </a:r>
          </a:p>
          <a:p>
            <a:pPr>
              <a:buFont typeface="Arial" pitchFamily="34" charset="0"/>
              <a:buChar char="•"/>
            </a:pPr>
            <a:r>
              <a:rPr lang="en-US" sz="2200" dirty="0" smtClean="0"/>
              <a:t>You know about function </a:t>
            </a:r>
            <a:r>
              <a:rPr lang="en-US" sz="2200" dirty="0" err="1" smtClean="0"/>
              <a:t>typedefs</a:t>
            </a:r>
            <a:r>
              <a:rPr lang="en-US" sz="2200" dirty="0" smtClean="0"/>
              <a:t>/role types.</a:t>
            </a:r>
          </a:p>
          <a:p>
            <a:pPr>
              <a:buFont typeface="Arial" pitchFamily="34" charset="0"/>
              <a:buChar char="•"/>
            </a:pPr>
            <a:r>
              <a:rPr lang="en-US" sz="2200" dirty="0" smtClean="0"/>
              <a:t>If you missed that, review Session 690.</a:t>
            </a:r>
          </a:p>
          <a:p>
            <a:pPr>
              <a:buNone/>
            </a:pPr>
            <a:endParaRPr lang="en-US" sz="2200" dirty="0" smtClean="0"/>
          </a:p>
          <a:p>
            <a:pPr>
              <a:buFont typeface="Arial" pitchFamily="34" charset="0"/>
              <a:buChar char="•"/>
            </a:pPr>
            <a:r>
              <a:rPr lang="en-US" sz="2200" dirty="0" smtClean="0"/>
              <a:t>Everyone here is an expert programmer, and this shouldn’t be hard for experts.</a:t>
            </a:r>
          </a:p>
          <a:p>
            <a:pPr>
              <a:buFont typeface="Arial" pitchFamily="34" charset="0"/>
              <a:buChar char="•"/>
            </a:pPr>
            <a:r>
              <a:rPr lang="en-US" sz="2200" dirty="0" smtClean="0"/>
              <a:t>But it is new; there’s some learning and “getting used to” to do.</a:t>
            </a:r>
          </a:p>
          <a:p>
            <a:pPr>
              <a:buFont typeface="Arial" pitchFamily="34" charset="0"/>
              <a:buChar char="•"/>
            </a:pPr>
            <a:r>
              <a:rPr lang="en-US" sz="2200" dirty="0" smtClean="0"/>
              <a:t>Plenty of reference material – see it for details.</a:t>
            </a:r>
          </a:p>
          <a:p>
            <a:pPr>
              <a:buNone/>
            </a:pPr>
            <a:endParaRPr lang="en-US" dirty="0"/>
          </a:p>
        </p:txBody>
      </p:sp>
    </p:spTree>
  </p:cSld>
  <p:clrMapOvr>
    <a:overrideClrMapping bg1="lt1" tx1="dk1" bg2="lt2" tx2="dk2" accent1="accent1" accent2="accent2" accent3="accent3" accent4="accent4" accent5="accent5" accent6="accent6" hlink="hlink" folHlink="folHlink"/>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a:bodyPr>
          <a:lstStyle/>
          <a:p>
            <a:r>
              <a:rPr sz="3100" smtClean="0">
                <a:solidFill>
                  <a:schemeClr val="tx1"/>
                </a:solidFill>
                <a:effectLst/>
              </a:rPr>
              <a:t>Annotation Design</a:t>
            </a:r>
            <a:r>
              <a:rPr smtClean="0">
                <a:solidFill>
                  <a:schemeClr val="tx1"/>
                </a:solidFill>
                <a:effectLst/>
              </a:rPr>
              <a:t/>
            </a:r>
            <a:br>
              <a:rPr smtClean="0">
                <a:solidFill>
                  <a:schemeClr val="tx1"/>
                </a:solidFill>
                <a:effectLst/>
              </a:rPr>
            </a:br>
            <a:r>
              <a:rPr sz="2400" smtClean="0">
                <a:solidFill>
                  <a:schemeClr val="tx1"/>
                </a:solidFill>
                <a:effectLst/>
              </a:rPr>
              <a:t>Enable effective use of the interfaces</a:t>
            </a:r>
            <a:endParaRPr lang="en-US" sz="2400" dirty="0">
              <a:solidFill>
                <a:schemeClr val="tx1"/>
              </a:solidFill>
              <a:effectLst/>
            </a:endParaRPr>
          </a:p>
        </p:txBody>
      </p:sp>
      <p:sp>
        <p:nvSpPr>
          <p:cNvPr id="3" name="Text Placeholder 2"/>
          <p:cNvSpPr>
            <a:spLocks noGrp="1"/>
          </p:cNvSpPr>
          <p:nvPr>
            <p:ph type="body" idx="1"/>
          </p:nvPr>
        </p:nvSpPr>
        <p:spPr>
          <a:xfrm>
            <a:off x="381000" y="1828800"/>
            <a:ext cx="8380412" cy="4224336"/>
          </a:xfrm>
        </p:spPr>
        <p:txBody>
          <a:bodyPr>
            <a:normAutofit/>
          </a:bodyPr>
          <a:lstStyle/>
          <a:p>
            <a:pPr>
              <a:buFont typeface="Arial" pitchFamily="34" charset="0"/>
              <a:buChar char="•"/>
            </a:pPr>
            <a:r>
              <a:rPr lang="en-US" sz="2000" dirty="0" smtClean="0">
                <a:latin typeface="Segoe UI" pitchFamily="34" charset="0"/>
                <a:cs typeface="Segoe UI" pitchFamily="34" charset="0"/>
              </a:rPr>
              <a:t>Describe what is required for success</a:t>
            </a:r>
          </a:p>
          <a:p>
            <a:pPr>
              <a:buFont typeface="Arial" pitchFamily="34" charset="0"/>
              <a:buChar char="•"/>
            </a:pPr>
            <a:r>
              <a:rPr lang="en-US" sz="2000" dirty="0" smtClean="0">
                <a:latin typeface="Segoe UI" pitchFamily="34" charset="0"/>
                <a:cs typeface="Segoe UI" pitchFamily="34" charset="0"/>
              </a:rPr>
              <a:t>Concisely express the semantics to users</a:t>
            </a:r>
          </a:p>
          <a:p>
            <a:pPr>
              <a:buFont typeface="Arial" pitchFamily="34" charset="0"/>
              <a:buChar char="•"/>
            </a:pPr>
            <a:r>
              <a:rPr lang="en-US" sz="2000" dirty="0" smtClean="0">
                <a:latin typeface="Segoe UI" pitchFamily="34" charset="0"/>
                <a:cs typeface="Segoe UI" pitchFamily="34" charset="0"/>
              </a:rPr>
              <a:t>Help the tool analyze for improper use or unintended consequences</a:t>
            </a:r>
          </a:p>
          <a:p>
            <a:pPr>
              <a:buFont typeface="Arial" pitchFamily="34" charset="0"/>
              <a:buChar char="•"/>
            </a:pPr>
            <a:r>
              <a:rPr lang="en-US" sz="2000" dirty="0" smtClean="0">
                <a:latin typeface="Segoe UI" pitchFamily="34" charset="0"/>
                <a:cs typeface="Segoe UI" pitchFamily="34" charset="0"/>
              </a:rPr>
              <a:t>Recommend more effective alternatives</a:t>
            </a:r>
          </a:p>
          <a:p>
            <a:pPr>
              <a:buFont typeface="Arial" pitchFamily="34" charset="0"/>
              <a:buChar char="•"/>
            </a:pPr>
            <a:r>
              <a:rPr lang="en-US" sz="2000" dirty="0" smtClean="0">
                <a:latin typeface="Segoe UI" pitchFamily="34" charset="0"/>
                <a:cs typeface="Segoe UI" pitchFamily="34" charset="0"/>
              </a:rPr>
              <a:t>Suppress noise</a:t>
            </a:r>
          </a:p>
        </p:txBody>
      </p:sp>
    </p:spTree>
  </p:cSld>
  <p:clrMapOvr>
    <a:overrideClrMapping bg1="lt1" tx1="dk1" bg2="lt2" tx2="dk2" accent1="accent1" accent2="accent2" accent3="accent3" accent4="accent4" accent5="accent5" accent6="accent6" hlink="hlink" folHlink="folHlink"/>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609600"/>
            <a:ext cx="8380412" cy="1191095"/>
          </a:xfrm>
        </p:spPr>
        <p:txBody>
          <a:bodyPr>
            <a:normAutofit/>
          </a:bodyPr>
          <a:lstStyle/>
          <a:p>
            <a:r>
              <a:rPr lang="en-US" sz="4000" dirty="0" smtClean="0">
                <a:solidFill>
                  <a:schemeClr val="tx1"/>
                </a:solidFill>
                <a:effectLst/>
              </a:rPr>
              <a:t>Tip</a:t>
            </a:r>
            <a:br>
              <a:rPr lang="en-US" sz="4000" dirty="0" smtClean="0">
                <a:solidFill>
                  <a:schemeClr val="tx1"/>
                </a:solidFill>
                <a:effectLst/>
              </a:rPr>
            </a:br>
            <a:r>
              <a:rPr lang="en-US" sz="2800" dirty="0" smtClean="0">
                <a:solidFill>
                  <a:schemeClr val="tx1"/>
                </a:solidFill>
                <a:effectLst/>
              </a:rPr>
              <a:t>Annotate for the Success Case</a:t>
            </a:r>
            <a:endParaRPr lang="en-US" sz="2800" dirty="0">
              <a:solidFill>
                <a:schemeClr val="tx1"/>
              </a:solidFill>
              <a:effectLst/>
            </a:endParaRPr>
          </a:p>
        </p:txBody>
      </p:sp>
      <p:sp>
        <p:nvSpPr>
          <p:cNvPr id="14339" name="Rectangle 3"/>
          <p:cNvSpPr>
            <a:spLocks noGrp="1" noChangeArrowheads="1"/>
          </p:cNvSpPr>
          <p:nvPr>
            <p:ph type="body" idx="1"/>
          </p:nvPr>
        </p:nvSpPr>
        <p:spPr>
          <a:xfrm>
            <a:off x="382588" y="1905000"/>
            <a:ext cx="8380412" cy="4245778"/>
          </a:xfrm>
        </p:spPr>
        <p:txBody>
          <a:bodyPr>
            <a:normAutofit/>
          </a:bodyPr>
          <a:lstStyle/>
          <a:p>
            <a:pPr>
              <a:buFont typeface="Arial" pitchFamily="34" charset="0"/>
              <a:buChar char="•"/>
            </a:pPr>
            <a:r>
              <a:rPr lang="en-US" sz="2000" dirty="0" smtClean="0">
                <a:latin typeface="Segoe UI" pitchFamily="34" charset="0"/>
                <a:cs typeface="Segoe UI" pitchFamily="34" charset="0"/>
              </a:rPr>
              <a:t>You want a function call that will never succeed to be caught statically</a:t>
            </a:r>
          </a:p>
          <a:p>
            <a:pPr lvl="1">
              <a:buFont typeface="Arial" pitchFamily="34" charset="0"/>
              <a:buChar char="•"/>
            </a:pPr>
            <a:r>
              <a:rPr lang="en-US" sz="1800" dirty="0" smtClean="0">
                <a:latin typeface="Segoe UI" pitchFamily="34" charset="0"/>
                <a:cs typeface="Segoe UI" pitchFamily="34" charset="0"/>
              </a:rPr>
              <a:t>“Optional” means it will do something useful if the parameter is absent</a:t>
            </a:r>
          </a:p>
          <a:p>
            <a:pPr lvl="1">
              <a:buFont typeface="Arial" pitchFamily="34" charset="0"/>
              <a:buChar char="•"/>
            </a:pPr>
            <a:r>
              <a:rPr lang="en-US" sz="1800" dirty="0" smtClean="0">
                <a:latin typeface="Segoe UI" pitchFamily="34" charset="0"/>
                <a:cs typeface="Segoe UI" pitchFamily="34" charset="0"/>
              </a:rPr>
              <a:t>Checking for null and returning an error is good defensive coding practice, but doesn’t make the parameter optional</a:t>
            </a:r>
          </a:p>
          <a:p>
            <a:pPr lvl="1">
              <a:buFont typeface="Arial" pitchFamily="34" charset="0"/>
              <a:buChar char="•"/>
            </a:pPr>
            <a:r>
              <a:rPr lang="en-US" sz="1800" dirty="0" smtClean="0">
                <a:latin typeface="Segoe UI" pitchFamily="34" charset="0"/>
                <a:cs typeface="Segoe UI" pitchFamily="34" charset="0"/>
              </a:rPr>
              <a:t>The same general idea applies to other annotations we’ll see later</a:t>
            </a:r>
            <a:endParaRPr lang="en-US" sz="1800" dirty="0">
              <a:latin typeface="Segoe UI" pitchFamily="34" charset="0"/>
              <a:cs typeface="Segoe UI" pitchFamily="34" charset="0"/>
            </a:endParaRP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1066800"/>
            <a:ext cx="8229600" cy="4191000"/>
          </a:xfrm>
        </p:spPr>
        <p:txBody>
          <a:bodyPr>
            <a:normAutofit/>
          </a:bodyPr>
          <a:lstStyle/>
          <a:p>
            <a:pPr algn="ctr"/>
            <a:r>
              <a:rPr lang="en-US" dirty="0" err="1" smtClean="0"/>
              <a:t>ExAllocatePool</a:t>
            </a:r>
            <a:r>
              <a:rPr lang="en-US" dirty="0" smtClean="0"/>
              <a:t/>
            </a:r>
            <a:br>
              <a:rPr lang="en-US" dirty="0" smtClean="0"/>
            </a:br>
            <a:r>
              <a:rPr lang="en-US" dirty="0"/>
              <a:t/>
            </a:r>
            <a:br>
              <a:rPr lang="en-US" dirty="0"/>
            </a:br>
            <a:r>
              <a:rPr lang="en-US" dirty="0" smtClean="0"/>
              <a:t>What does it do?</a:t>
            </a:r>
            <a:br>
              <a:rPr lang="en-US" dirty="0" smtClean="0"/>
            </a:br>
            <a:r>
              <a:rPr lang="en-US" dirty="0"/>
              <a:t/>
            </a:r>
            <a:br>
              <a:rPr lang="en-US" dirty="0"/>
            </a:br>
            <a:r>
              <a:rPr lang="en-US" dirty="0" smtClean="0"/>
              <a:t/>
            </a:r>
            <a:br>
              <a:rPr lang="en-US" dirty="0" smtClean="0"/>
            </a:br>
            <a:r>
              <a:rPr lang="en-US" dirty="0"/>
              <a:t/>
            </a:r>
            <a:br>
              <a:rPr lang="en-US" dirty="0"/>
            </a:b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685800"/>
            <a:ext cx="8534400" cy="4770537"/>
          </a:xfrm>
          <a:prstGeom prst="rect">
            <a:avLst/>
          </a:prstGeom>
          <a:solidFill>
            <a:schemeClr val="bg2"/>
          </a:solidFill>
        </p:spPr>
        <p:txBody>
          <a:bodyPr wrap="square" rtlCol="0">
            <a:spAutoFit/>
          </a:bodyPr>
          <a:lstStyle/>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latin typeface="Lucida Console" pitchFamily="49" charset="0"/>
            </a:endParaRPr>
          </a:p>
          <a:p>
            <a:r>
              <a:rPr lang="en-US" sz="1600" dirty="0" smtClean="0">
                <a:solidFill>
                  <a:schemeClr val="tx1">
                    <a:lumMod val="50000"/>
                    <a:lumOff val="50000"/>
                  </a:schemeClr>
                </a:solidFill>
                <a:latin typeface="Lucida Console" pitchFamily="49" charset="0"/>
              </a:rPr>
              <a:t>NTKERNELAPI</a:t>
            </a:r>
          </a:p>
          <a:p>
            <a:r>
              <a:rPr lang="en-US" sz="1600" dirty="0" smtClean="0">
                <a:solidFill>
                  <a:schemeClr val="tx1">
                    <a:lumMod val="50000"/>
                    <a:lumOff val="50000"/>
                  </a:schemeClr>
                </a:solidFill>
                <a:latin typeface="Lucida Console" pitchFamily="49" charset="0"/>
              </a:rPr>
              <a:t>PVOID</a:t>
            </a:r>
          </a:p>
          <a:p>
            <a:r>
              <a:rPr lang="en-US" sz="1600" dirty="0" err="1" smtClean="0">
                <a:solidFill>
                  <a:schemeClr val="tx1">
                    <a:lumMod val="50000"/>
                    <a:lumOff val="50000"/>
                  </a:schemeClr>
                </a:solidFill>
                <a:latin typeface="Lucida Console" pitchFamily="49" charset="0"/>
              </a:rPr>
              <a:t>ExAllocatePool</a:t>
            </a:r>
            <a:r>
              <a:rPr lang="en-US" sz="1600" dirty="0" smtClean="0">
                <a:solidFill>
                  <a:schemeClr val="tx1">
                    <a:lumMod val="50000"/>
                    <a:lumOff val="50000"/>
                  </a:schemeClr>
                </a:solidFill>
                <a:latin typeface="Lucida Console" pitchFamily="49" charset="0"/>
              </a:rPr>
              <a:t>(</a:t>
            </a:r>
          </a:p>
          <a:p>
            <a:r>
              <a:rPr lang="en-US" sz="1600" dirty="0" smtClean="0">
                <a:latin typeface="Lucida Console" pitchFamily="49" charset="0"/>
              </a:rPr>
              <a:t>                                          __in </a:t>
            </a:r>
            <a:r>
              <a:rPr lang="en-US" sz="1600" dirty="0" smtClean="0">
                <a:solidFill>
                  <a:schemeClr val="tx1">
                    <a:lumMod val="50000"/>
                    <a:lumOff val="50000"/>
                  </a:schemeClr>
                </a:solidFill>
                <a:latin typeface="Lucida Console" pitchFamily="49" charset="0"/>
              </a:rPr>
              <a:t>POOL_TYPE </a:t>
            </a:r>
            <a:r>
              <a:rPr lang="en-US" sz="1600" dirty="0" err="1" smtClean="0">
                <a:solidFill>
                  <a:schemeClr val="tx1">
                    <a:lumMod val="50000"/>
                    <a:lumOff val="50000"/>
                  </a:schemeClr>
                </a:solidFill>
                <a:latin typeface="Lucida Console" pitchFamily="49" charset="0"/>
              </a:rPr>
              <a:t>PoolType</a:t>
            </a:r>
            <a:r>
              <a:rPr lang="en-US" sz="1600" dirty="0" smtClean="0">
                <a:latin typeface="Lucida Console" pitchFamily="49" charset="0"/>
              </a:rPr>
              <a:t>,</a:t>
            </a:r>
          </a:p>
          <a:p>
            <a:r>
              <a:rPr lang="en-US" sz="1600" dirty="0" smtClean="0">
                <a:latin typeface="Lucida Console" pitchFamily="49" charset="0"/>
              </a:rPr>
              <a:t>    __in </a:t>
            </a:r>
            <a:r>
              <a:rPr lang="en-US" sz="1600" dirty="0" smtClean="0">
                <a:solidFill>
                  <a:schemeClr val="tx1">
                    <a:lumMod val="50000"/>
                    <a:lumOff val="50000"/>
                  </a:schemeClr>
                </a:solidFill>
                <a:latin typeface="Lucida Console" pitchFamily="49" charset="0"/>
              </a:rPr>
              <a:t>SIZE_T </a:t>
            </a:r>
            <a:r>
              <a:rPr lang="en-US" sz="1600" dirty="0" err="1" smtClean="0">
                <a:solidFill>
                  <a:schemeClr val="tx1">
                    <a:lumMod val="50000"/>
                    <a:lumOff val="50000"/>
                  </a:schemeClr>
                </a:solidFill>
                <a:latin typeface="Lucida Console" pitchFamily="49" charset="0"/>
              </a:rPr>
              <a:t>NumberOfBytes</a:t>
            </a:r>
            <a:endParaRPr lang="en-US" sz="1600" dirty="0" smtClean="0">
              <a:solidFill>
                <a:schemeClr val="tx1">
                  <a:lumMod val="50000"/>
                  <a:lumOff val="50000"/>
                </a:schemeClr>
              </a:solidFill>
              <a:latin typeface="Lucida Console" pitchFamily="49" charset="0"/>
            </a:endParaRPr>
          </a:p>
          <a:p>
            <a:r>
              <a:rPr lang="en-US" sz="1600" dirty="0" smtClean="0">
                <a:latin typeface="Lucida Console" pitchFamily="49" charset="0"/>
              </a:rPr>
              <a:t>    </a:t>
            </a:r>
            <a:r>
              <a:rPr lang="en-US" sz="1600" dirty="0" smtClean="0">
                <a:solidFill>
                  <a:schemeClr val="tx1">
                    <a:lumMod val="50000"/>
                    <a:lumOff val="50000"/>
                  </a:schemeClr>
                </a:solidFill>
                <a:latin typeface="Lucida Console" pitchFamily="49" charset="0"/>
              </a:rPr>
              <a:t>);</a:t>
            </a:r>
            <a:endParaRPr lang="en-US" sz="1600" dirty="0">
              <a:solidFill>
                <a:schemeClr val="tx1">
                  <a:lumMod val="50000"/>
                  <a:lumOff val="50000"/>
                </a:schemeClr>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685800"/>
            <a:ext cx="8534400" cy="4770537"/>
          </a:xfrm>
          <a:prstGeom prst="rect">
            <a:avLst/>
          </a:prstGeom>
          <a:solidFill>
            <a:schemeClr val="bg2"/>
          </a:solidFill>
        </p:spPr>
        <p:txBody>
          <a:bodyPr wrap="square" rtlCol="0">
            <a:spAutoFit/>
          </a:bodyPr>
          <a:lstStyle/>
          <a:p>
            <a:endParaRPr lang="en-US" sz="1600" dirty="0" smtClean="0">
              <a:latin typeface="Lucida Console" pitchFamily="49" charset="0"/>
            </a:endParaRPr>
          </a:p>
          <a:p>
            <a:endParaRPr lang="en-US" sz="1600" dirty="0" smtClean="0">
              <a:latin typeface="Lucida Console" pitchFamily="49" charset="0"/>
            </a:endParaRPr>
          </a:p>
          <a:p>
            <a:r>
              <a:rPr lang="en-US" sz="1600" dirty="0" smtClean="0">
                <a:latin typeface="Lucida Console" pitchFamily="49" charset="0"/>
              </a:rPr>
              <a:t>__</a:t>
            </a:r>
            <a:r>
              <a:rPr lang="en-US" sz="1600" dirty="0" err="1" smtClean="0">
                <a:latin typeface="Lucida Console" pitchFamily="49" charset="0"/>
              </a:rPr>
              <a:t>drv_allocatesMem</a:t>
            </a:r>
            <a:r>
              <a:rPr lang="en-US" sz="1600" dirty="0" smtClean="0">
                <a:latin typeface="Lucida Console" pitchFamily="49" charset="0"/>
              </a:rPr>
              <a:t>(</a:t>
            </a:r>
            <a:r>
              <a:rPr lang="en-US" sz="1600" dirty="0" err="1" smtClean="0">
                <a:latin typeface="Lucida Console" pitchFamily="49" charset="0"/>
              </a:rPr>
              <a:t>Mem</a:t>
            </a:r>
            <a:r>
              <a:rPr lang="en-US" sz="1600" dirty="0" smtClean="0">
                <a:latin typeface="Lucida Console" pitchFamily="49" charset="0"/>
              </a:rPr>
              <a:t>)</a:t>
            </a:r>
          </a:p>
          <a:p>
            <a:endParaRPr lang="en-US" sz="1600" dirty="0" smtClean="0">
              <a:latin typeface="Lucida Console" pitchFamily="49" charset="0"/>
            </a:endParaRPr>
          </a:p>
          <a:p>
            <a:endParaRPr lang="en-US" sz="1600" dirty="0" smtClean="0">
              <a:latin typeface="Lucida Console" pitchFamily="49" charset="0"/>
            </a:endParaRPr>
          </a:p>
          <a:p>
            <a:endParaRPr lang="en-US" sz="1600" dirty="0" smtClean="0">
              <a:latin typeface="Lucida Console" pitchFamily="49" charset="0"/>
            </a:endParaRPr>
          </a:p>
          <a:p>
            <a:endParaRPr lang="en-US" sz="1600" dirty="0" smtClean="0">
              <a:latin typeface="Lucida Console" pitchFamily="49" charset="0"/>
            </a:endParaRPr>
          </a:p>
          <a:p>
            <a:endParaRPr lang="en-US" sz="1600" dirty="0" smtClean="0">
              <a:latin typeface="Lucida Console" pitchFamily="49" charset="0"/>
            </a:endParaRPr>
          </a:p>
          <a:p>
            <a:endParaRPr lang="en-US" sz="1600" dirty="0" smtClean="0">
              <a:latin typeface="Lucida Console" pitchFamily="49" charset="0"/>
            </a:endParaRPr>
          </a:p>
          <a:p>
            <a:endParaRPr lang="en-US" sz="1600" dirty="0" smtClean="0">
              <a:latin typeface="Lucida Console" pitchFamily="49" charset="0"/>
            </a:endParaRPr>
          </a:p>
          <a:p>
            <a:endParaRPr lang="en-US" sz="1600" dirty="0" smtClean="0">
              <a:latin typeface="Lucida Console" pitchFamily="49" charset="0"/>
            </a:endParaRPr>
          </a:p>
          <a:p>
            <a:endParaRPr lang="en-US" sz="1600" dirty="0" smtClean="0">
              <a:latin typeface="Lucida Console" pitchFamily="49" charset="0"/>
            </a:endParaRPr>
          </a:p>
          <a:p>
            <a:endParaRPr lang="en-US" sz="1600" dirty="0" smtClean="0">
              <a:latin typeface="Lucida Console" pitchFamily="49" charset="0"/>
            </a:endParaRPr>
          </a:p>
          <a:p>
            <a:r>
              <a:rPr lang="en-US" sz="1600" dirty="0" smtClean="0">
                <a:solidFill>
                  <a:schemeClr val="tx1">
                    <a:lumMod val="50000"/>
                    <a:lumOff val="50000"/>
                  </a:schemeClr>
                </a:solidFill>
                <a:latin typeface="Lucida Console" pitchFamily="49" charset="0"/>
              </a:rPr>
              <a:t>NTKERNELAPI</a:t>
            </a:r>
          </a:p>
          <a:p>
            <a:r>
              <a:rPr lang="en-US" sz="1600" dirty="0" smtClean="0">
                <a:solidFill>
                  <a:schemeClr val="tx1">
                    <a:lumMod val="50000"/>
                    <a:lumOff val="50000"/>
                  </a:schemeClr>
                </a:solidFill>
                <a:latin typeface="Lucida Console" pitchFamily="49" charset="0"/>
              </a:rPr>
              <a:t>PVOID</a:t>
            </a:r>
          </a:p>
          <a:p>
            <a:r>
              <a:rPr lang="en-US" sz="1600" dirty="0" err="1" smtClean="0">
                <a:solidFill>
                  <a:schemeClr val="tx1">
                    <a:lumMod val="50000"/>
                    <a:lumOff val="50000"/>
                  </a:schemeClr>
                </a:solidFill>
                <a:latin typeface="Lucida Console" pitchFamily="49" charset="0"/>
              </a:rPr>
              <a:t>ExAllocatePool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POOL_TYPE </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SIZE_T </a:t>
            </a:r>
            <a:r>
              <a:rPr lang="en-US" sz="1600" dirty="0" err="1" smtClean="0">
                <a:solidFill>
                  <a:schemeClr val="tx1">
                    <a:lumMod val="50000"/>
                    <a:lumOff val="50000"/>
                  </a:schemeClr>
                </a:solidFill>
                <a:latin typeface="Lucida Console" pitchFamily="49" charset="0"/>
              </a:rPr>
              <a:t>NumberOfBytes</a:t>
            </a:r>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a:t>
            </a:r>
            <a:endParaRPr lang="en-US" sz="1600" dirty="0">
              <a:solidFill>
                <a:schemeClr val="tx1">
                  <a:lumMod val="50000"/>
                  <a:lumOff val="50000"/>
                </a:schemeClr>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685800"/>
            <a:ext cx="8534400" cy="4770537"/>
          </a:xfrm>
          <a:prstGeom prst="rect">
            <a:avLst/>
          </a:prstGeom>
          <a:solidFill>
            <a:schemeClr val="bg2"/>
          </a:solidFill>
        </p:spPr>
        <p:txBody>
          <a:bodyPr wrap="square" rtlCol="0">
            <a:spAutoFit/>
          </a:bodyPr>
          <a:lstStyle/>
          <a:p>
            <a:endParaRPr lang="en-US" sz="1600" dirty="0"/>
          </a:p>
          <a:p>
            <a:endParaRPr lang="en-US" sz="1600" dirty="0" smtClean="0"/>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drv_allocatesMem</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Mem</a:t>
            </a:r>
            <a:r>
              <a:rPr lang="en-US" sz="1600" dirty="0" smtClean="0">
                <a:solidFill>
                  <a:schemeClr val="tx1">
                    <a:lumMod val="50000"/>
                    <a:lumOff val="50000"/>
                  </a:schemeClr>
                </a:solidFill>
                <a:latin typeface="Lucida Console" pitchFamily="49" charset="0"/>
              </a:rPr>
              <a:t>)</a:t>
            </a:r>
          </a:p>
          <a:p>
            <a:endParaRPr lang="en-US" sz="1600" dirty="0" smtClean="0">
              <a:latin typeface="Lucida Console" pitchFamily="49" charset="0"/>
            </a:endParaRPr>
          </a:p>
          <a:p>
            <a:endParaRPr lang="en-US" sz="1600" dirty="0">
              <a:latin typeface="Lucida Console" pitchFamily="49" charset="0"/>
            </a:endParaRPr>
          </a:p>
          <a:p>
            <a:endParaRPr lang="en-US" sz="1600" dirty="0" smtClean="0">
              <a:latin typeface="Lucida Console" pitchFamily="49" charset="0"/>
            </a:endParaRPr>
          </a:p>
          <a:p>
            <a:endParaRPr lang="en-US" sz="1600" dirty="0">
              <a:latin typeface="Lucida Console" pitchFamily="49" charset="0"/>
            </a:endParaRPr>
          </a:p>
          <a:p>
            <a:endParaRPr lang="en-US" sz="1600" dirty="0" smtClean="0">
              <a:latin typeface="Lucida Console" pitchFamily="49" charset="0"/>
            </a:endParaRPr>
          </a:p>
          <a:p>
            <a:endParaRPr lang="en-US" sz="1600" dirty="0">
              <a:latin typeface="Lucida Console" pitchFamily="49" charset="0"/>
            </a:endParaRPr>
          </a:p>
          <a:p>
            <a:endParaRPr lang="en-US" sz="1600" dirty="0" smtClean="0">
              <a:latin typeface="Lucida Console" pitchFamily="49" charset="0"/>
            </a:endParaRPr>
          </a:p>
          <a:p>
            <a:endParaRPr lang="en-US" sz="1600" dirty="0">
              <a:latin typeface="Lucida Console" pitchFamily="49" charset="0"/>
            </a:endParaRPr>
          </a:p>
          <a:p>
            <a:endParaRPr lang="en-US" sz="1600" dirty="0" smtClean="0">
              <a:latin typeface="Lucida Console" pitchFamily="49" charset="0"/>
            </a:endParaRPr>
          </a:p>
          <a:p>
            <a:r>
              <a:rPr lang="en-US" sz="1600" dirty="0" smtClean="0">
                <a:latin typeface="Lucida Console" pitchFamily="49" charset="0"/>
              </a:rPr>
              <a:t>__</a:t>
            </a:r>
            <a:r>
              <a:rPr lang="en-US" sz="1600" dirty="0" err="1" smtClean="0">
                <a:latin typeface="Lucida Console" pitchFamily="49" charset="0"/>
              </a:rPr>
              <a:t>bcount</a:t>
            </a:r>
            <a:r>
              <a:rPr lang="en-US" sz="1600" dirty="0" smtClean="0">
                <a:latin typeface="Lucida Console" pitchFamily="49" charset="0"/>
              </a:rPr>
              <a:t>(</a:t>
            </a:r>
            <a:r>
              <a:rPr lang="en-US" sz="1600" dirty="0" err="1" smtClean="0">
                <a:latin typeface="Lucida Console" pitchFamily="49" charset="0"/>
              </a:rPr>
              <a:t>NumberOfBytes</a:t>
            </a:r>
            <a:r>
              <a:rPr lang="en-US" sz="1600" dirty="0" smtClean="0">
                <a:latin typeface="Lucida Console" pitchFamily="49" charset="0"/>
              </a:rPr>
              <a:t>)</a:t>
            </a:r>
          </a:p>
          <a:p>
            <a:r>
              <a:rPr lang="en-US" sz="1600" dirty="0" smtClean="0">
                <a:solidFill>
                  <a:schemeClr val="tx1">
                    <a:lumMod val="50000"/>
                    <a:lumOff val="50000"/>
                  </a:schemeClr>
                </a:solidFill>
                <a:latin typeface="Lucida Console" pitchFamily="49" charset="0"/>
              </a:rPr>
              <a:t>NTKERNELAPI</a:t>
            </a:r>
          </a:p>
          <a:p>
            <a:r>
              <a:rPr lang="en-US" sz="1600" dirty="0" smtClean="0">
                <a:solidFill>
                  <a:schemeClr val="tx1">
                    <a:lumMod val="50000"/>
                    <a:lumOff val="50000"/>
                  </a:schemeClr>
                </a:solidFill>
                <a:latin typeface="Lucida Console" pitchFamily="49" charset="0"/>
              </a:rPr>
              <a:t>PVOID</a:t>
            </a:r>
          </a:p>
          <a:p>
            <a:r>
              <a:rPr lang="en-US" sz="1600" dirty="0" err="1" smtClean="0">
                <a:solidFill>
                  <a:schemeClr val="tx1">
                    <a:lumMod val="50000"/>
                    <a:lumOff val="50000"/>
                  </a:schemeClr>
                </a:solidFill>
                <a:latin typeface="Lucida Console" pitchFamily="49" charset="0"/>
              </a:rPr>
              <a:t>ExAllocatePool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POOL_TYPE </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SIZE_T </a:t>
            </a:r>
            <a:r>
              <a:rPr lang="en-US" sz="1600" dirty="0" err="1" smtClean="0">
                <a:solidFill>
                  <a:schemeClr val="tx1">
                    <a:lumMod val="50000"/>
                    <a:lumOff val="50000"/>
                  </a:schemeClr>
                </a:solidFill>
                <a:latin typeface="Lucida Console" pitchFamily="49" charset="0"/>
              </a:rPr>
              <a:t>NumberOfBytes</a:t>
            </a:r>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a:t>
            </a:r>
            <a:endParaRPr lang="en-US" sz="1600" dirty="0">
              <a:solidFill>
                <a:schemeClr val="tx1">
                  <a:lumMod val="50000"/>
                  <a:lumOff val="50000"/>
                </a:schemeClr>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685800"/>
            <a:ext cx="8686800" cy="4770537"/>
          </a:xfrm>
          <a:prstGeom prst="rect">
            <a:avLst/>
          </a:prstGeom>
          <a:solidFill>
            <a:schemeClr val="bg2"/>
          </a:solidFill>
        </p:spPr>
        <p:txBody>
          <a:bodyPr wrap="square" rtlCol="0">
            <a:spAutoFit/>
          </a:bodyPr>
          <a:lstStyle/>
          <a:p>
            <a:endParaRPr lang="en-US" sz="1600" dirty="0"/>
          </a:p>
          <a:p>
            <a:endParaRPr lang="en-US" sz="1600" dirty="0" smtClean="0"/>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drv_allocatesMem</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Mem</a:t>
            </a:r>
            <a:r>
              <a:rPr lang="en-US" sz="1600" dirty="0" smtClean="0">
                <a:solidFill>
                  <a:schemeClr val="tx1">
                    <a:lumMod val="50000"/>
                    <a:lumOff val="50000"/>
                  </a:schemeClr>
                </a:solidFill>
                <a:latin typeface="Lucida Console" pitchFamily="49" charset="0"/>
              </a:rPr>
              <a:t>)</a:t>
            </a:r>
          </a:p>
          <a:p>
            <a:endParaRPr lang="en-US" sz="1600" dirty="0" smtClean="0">
              <a:latin typeface="Lucida Console" pitchFamily="49" charset="0"/>
            </a:endParaRPr>
          </a:p>
          <a:p>
            <a:endParaRPr lang="en-US" sz="1600" dirty="0">
              <a:latin typeface="Lucida Console" pitchFamily="49" charset="0"/>
            </a:endParaRPr>
          </a:p>
          <a:p>
            <a:endParaRPr lang="en-US" sz="1600" dirty="0" smtClean="0">
              <a:latin typeface="Lucida Console" pitchFamily="49" charset="0"/>
            </a:endParaRPr>
          </a:p>
          <a:p>
            <a:endParaRPr lang="en-US" sz="1600" dirty="0" smtClean="0">
              <a:latin typeface="Lucida Console" pitchFamily="49" charset="0"/>
            </a:endParaRPr>
          </a:p>
          <a:p>
            <a:endParaRPr lang="en-US" sz="1600" dirty="0">
              <a:latin typeface="Lucida Console" pitchFamily="49" charset="0"/>
            </a:endParaRPr>
          </a:p>
          <a:p>
            <a:endParaRPr lang="en-US" sz="1600" dirty="0">
              <a:latin typeface="Lucida Console" pitchFamily="49" charset="0"/>
            </a:endParaRPr>
          </a:p>
          <a:p>
            <a:r>
              <a:rPr lang="en-US" sz="1600" dirty="0" smtClean="0">
                <a:latin typeface="Lucida Console" pitchFamily="49" charset="0"/>
              </a:rPr>
              <a:t>    __post __</a:t>
            </a:r>
            <a:r>
              <a:rPr lang="en-US" sz="1600" dirty="0" err="1" smtClean="0">
                <a:latin typeface="Lucida Console" pitchFamily="49" charset="0"/>
              </a:rPr>
              <a:t>maybenull</a:t>
            </a:r>
            <a:endParaRPr lang="en-US" sz="1600" dirty="0" smtClean="0">
              <a:latin typeface="Lucida Console" pitchFamily="49" charset="0"/>
            </a:endParaRPr>
          </a:p>
          <a:p>
            <a:endParaRPr lang="en-US" sz="1600" dirty="0">
              <a:latin typeface="Lucida Console" pitchFamily="49" charset="0"/>
            </a:endParaRPr>
          </a:p>
          <a:p>
            <a:endParaRPr lang="en-US" sz="1600" dirty="0" smtClean="0">
              <a:latin typeface="Lucida Console" pitchFamily="49" charset="0"/>
            </a:endParaRP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bcount</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NumberOfBytes</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NTKERNELAPI</a:t>
            </a:r>
          </a:p>
          <a:p>
            <a:r>
              <a:rPr lang="en-US" sz="1600" dirty="0" smtClean="0">
                <a:solidFill>
                  <a:schemeClr val="tx1">
                    <a:lumMod val="50000"/>
                    <a:lumOff val="50000"/>
                  </a:schemeClr>
                </a:solidFill>
                <a:latin typeface="Lucida Console" pitchFamily="49" charset="0"/>
              </a:rPr>
              <a:t>PVOID</a:t>
            </a:r>
          </a:p>
          <a:p>
            <a:r>
              <a:rPr lang="en-US" sz="1600" dirty="0" err="1" smtClean="0">
                <a:solidFill>
                  <a:schemeClr val="tx1">
                    <a:lumMod val="50000"/>
                    <a:lumOff val="50000"/>
                  </a:schemeClr>
                </a:solidFill>
                <a:latin typeface="Lucida Console" pitchFamily="49" charset="0"/>
              </a:rPr>
              <a:t>ExAllocatePool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POOL_TYPE </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SIZE_T </a:t>
            </a:r>
            <a:r>
              <a:rPr lang="en-US" sz="1600" dirty="0" err="1" smtClean="0">
                <a:solidFill>
                  <a:schemeClr val="tx1">
                    <a:lumMod val="50000"/>
                    <a:lumOff val="50000"/>
                  </a:schemeClr>
                </a:solidFill>
                <a:latin typeface="Lucida Console" pitchFamily="49" charset="0"/>
              </a:rPr>
              <a:t>NumberOfBytes</a:t>
            </a:r>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a:t>
            </a:r>
            <a:endParaRPr lang="en-US" sz="1600" dirty="0">
              <a:solidFill>
                <a:schemeClr val="tx1">
                  <a:lumMod val="50000"/>
                  <a:lumOff val="50000"/>
                </a:schemeClr>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685800"/>
            <a:ext cx="8686800" cy="4770537"/>
          </a:xfrm>
          <a:prstGeom prst="rect">
            <a:avLst/>
          </a:prstGeom>
          <a:solidFill>
            <a:schemeClr val="bg2"/>
          </a:solidFill>
        </p:spPr>
        <p:txBody>
          <a:bodyPr wrap="square" rtlCol="0">
            <a:spAutoFit/>
          </a:bodyPr>
          <a:lstStyle/>
          <a:p>
            <a:endParaRPr lang="en-US" sz="1600" dirty="0"/>
          </a:p>
          <a:p>
            <a:endParaRPr lang="en-US" sz="1600" dirty="0" smtClean="0"/>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drv_allocatesMem</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Mem</a:t>
            </a:r>
            <a:r>
              <a:rPr lang="en-US" sz="1600" dirty="0" smtClean="0">
                <a:solidFill>
                  <a:schemeClr val="tx1">
                    <a:lumMod val="50000"/>
                    <a:lumOff val="50000"/>
                  </a:schemeClr>
                </a:solidFill>
                <a:latin typeface="Lucida Console" pitchFamily="49" charset="0"/>
              </a:rPr>
              <a:t>)</a:t>
            </a:r>
          </a:p>
          <a:p>
            <a:endParaRPr lang="en-US" sz="1600" dirty="0" smtClean="0">
              <a:solidFill>
                <a:schemeClr val="tx1">
                  <a:lumMod val="50000"/>
                  <a:lumOff val="50000"/>
                </a:schemeClr>
              </a:solidFill>
              <a:latin typeface="Lucida Console" pitchFamily="49" charset="0"/>
            </a:endParaRPr>
          </a:p>
          <a:p>
            <a:endParaRPr lang="en-US" sz="1600" dirty="0">
              <a:solidFill>
                <a:schemeClr val="tx1">
                  <a:lumMod val="50000"/>
                  <a:lumOff val="50000"/>
                </a:schemeClr>
              </a:solidFill>
              <a:latin typeface="Lucida Console" pitchFamily="49" charset="0"/>
            </a:endParaRPr>
          </a:p>
          <a:p>
            <a:endParaRPr lang="en-US" sz="1600" dirty="0" smtClean="0">
              <a:solidFill>
                <a:schemeClr val="tx1">
                  <a:lumMod val="50000"/>
                  <a:lumOff val="50000"/>
                </a:schemeClr>
              </a:solidFill>
              <a:latin typeface="Lucida Console" pitchFamily="49" charset="0"/>
            </a:endParaRPr>
          </a:p>
          <a:p>
            <a:endParaRPr lang="en-US" sz="1600" dirty="0">
              <a:solidFill>
                <a:schemeClr val="tx1">
                  <a:lumMod val="50000"/>
                  <a:lumOff val="50000"/>
                </a:schemeClr>
              </a:solidFill>
              <a:latin typeface="Lucida Console" pitchFamily="49" charset="0"/>
            </a:endParaRPr>
          </a:p>
          <a:p>
            <a:endParaRPr lang="en-US" sz="1600" dirty="0" smtClean="0">
              <a:solidFill>
                <a:schemeClr val="tx1">
                  <a:lumMod val="50000"/>
                  <a:lumOff val="50000"/>
                </a:schemeClr>
              </a:solidFill>
              <a:latin typeface="Lucida Console" pitchFamily="49" charset="0"/>
            </a:endParaRPr>
          </a:p>
          <a:p>
            <a:endParaRPr lang="en-US" sz="1600" dirty="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__post __</a:t>
            </a:r>
            <a:r>
              <a:rPr lang="en-US" sz="1600" dirty="0" err="1" smtClean="0">
                <a:solidFill>
                  <a:schemeClr val="tx1">
                    <a:lumMod val="50000"/>
                    <a:lumOff val="50000"/>
                  </a:schemeClr>
                </a:solidFill>
                <a:latin typeface="Lucida Console" pitchFamily="49" charset="0"/>
              </a:rPr>
              <a:t>maybenull</a:t>
            </a:r>
            <a:r>
              <a:rPr lang="en-US" sz="1600" dirty="0" smtClean="0">
                <a:solidFill>
                  <a:schemeClr val="tx1">
                    <a:lumMod val="50000"/>
                    <a:lumOff val="50000"/>
                  </a:schemeClr>
                </a:solidFill>
                <a:latin typeface="Lucida Console" pitchFamily="49" charset="0"/>
              </a:rPr>
              <a:t> </a:t>
            </a:r>
            <a:r>
              <a:rPr lang="en-US" sz="1600" dirty="0" smtClean="0">
                <a:latin typeface="Lucida Console" pitchFamily="49" charset="0"/>
              </a:rPr>
              <a:t>__</a:t>
            </a:r>
            <a:r>
              <a:rPr lang="en-US" sz="1600" dirty="0" err="1" smtClean="0">
                <a:latin typeface="Lucida Console" pitchFamily="49" charset="0"/>
              </a:rPr>
              <a:t>checkReturn</a:t>
            </a:r>
            <a:endParaRPr lang="en-US" sz="1600" dirty="0" smtClean="0">
              <a:latin typeface="Lucida Console" pitchFamily="49" charset="0"/>
            </a:endParaRPr>
          </a:p>
          <a:p>
            <a:endParaRPr lang="en-US" sz="1600" dirty="0">
              <a:latin typeface="Lucida Console" pitchFamily="49" charset="0"/>
            </a:endParaRPr>
          </a:p>
          <a:p>
            <a:endParaRPr lang="en-US" sz="1600" dirty="0" smtClean="0">
              <a:latin typeface="Lucida Console" pitchFamily="49" charset="0"/>
            </a:endParaRP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bcount</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NumberOfBytes</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NTKERNELAPI</a:t>
            </a:r>
          </a:p>
          <a:p>
            <a:r>
              <a:rPr lang="en-US" sz="1600" dirty="0" smtClean="0">
                <a:solidFill>
                  <a:schemeClr val="tx1">
                    <a:lumMod val="50000"/>
                    <a:lumOff val="50000"/>
                  </a:schemeClr>
                </a:solidFill>
                <a:latin typeface="Lucida Console" pitchFamily="49" charset="0"/>
              </a:rPr>
              <a:t>PVOID</a:t>
            </a:r>
          </a:p>
          <a:p>
            <a:r>
              <a:rPr lang="en-US" sz="1600" dirty="0" err="1" smtClean="0">
                <a:solidFill>
                  <a:schemeClr val="tx1">
                    <a:lumMod val="50000"/>
                    <a:lumOff val="50000"/>
                  </a:schemeClr>
                </a:solidFill>
                <a:latin typeface="Lucida Console" pitchFamily="49" charset="0"/>
              </a:rPr>
              <a:t>ExAllocatePool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POOL_TYPE </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SIZE_T </a:t>
            </a:r>
            <a:r>
              <a:rPr lang="en-US" sz="1600" dirty="0" err="1" smtClean="0">
                <a:solidFill>
                  <a:schemeClr val="tx1">
                    <a:lumMod val="50000"/>
                    <a:lumOff val="50000"/>
                  </a:schemeClr>
                </a:solidFill>
                <a:latin typeface="Lucida Console" pitchFamily="49" charset="0"/>
              </a:rPr>
              <a:t>NumberOfBytes</a:t>
            </a:r>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a:t>
            </a:r>
            <a:endParaRPr lang="en-US" sz="1600" dirty="0">
              <a:solidFill>
                <a:schemeClr val="tx1">
                  <a:lumMod val="50000"/>
                  <a:lumOff val="50000"/>
                </a:schemeClr>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685800"/>
            <a:ext cx="8686800" cy="4770537"/>
          </a:xfrm>
          <a:prstGeom prst="rect">
            <a:avLst/>
          </a:prstGeom>
          <a:solidFill>
            <a:schemeClr val="bg2"/>
          </a:solidFill>
        </p:spPr>
        <p:txBody>
          <a:bodyPr wrap="square" rtlCol="0">
            <a:spAutoFit/>
          </a:bodyPr>
          <a:lstStyle/>
          <a:p>
            <a:endParaRPr lang="en-US" sz="1600" dirty="0"/>
          </a:p>
          <a:p>
            <a:endParaRPr lang="en-US" sz="1600" dirty="0" smtClean="0"/>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drv_allocatesMem</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Mem</a:t>
            </a:r>
            <a:r>
              <a:rPr lang="en-US" sz="1600" dirty="0" smtClean="0">
                <a:solidFill>
                  <a:schemeClr val="tx1">
                    <a:lumMod val="50000"/>
                    <a:lumOff val="50000"/>
                  </a:schemeClr>
                </a:solidFill>
                <a:latin typeface="Lucida Console" pitchFamily="49" charset="0"/>
              </a:rPr>
              <a:t>)</a:t>
            </a:r>
          </a:p>
          <a:p>
            <a:endParaRPr lang="en-US" sz="1600" dirty="0" smtClean="0">
              <a:latin typeface="Lucida Console" pitchFamily="49" charset="0"/>
            </a:endParaRPr>
          </a:p>
          <a:p>
            <a:endParaRPr lang="en-US" sz="1600" dirty="0">
              <a:latin typeface="Lucida Console" pitchFamily="49" charset="0"/>
            </a:endParaRPr>
          </a:p>
          <a:p>
            <a:endParaRPr lang="en-US" sz="1600" dirty="0" smtClean="0">
              <a:latin typeface="Lucida Console" pitchFamily="49" charset="0"/>
            </a:endParaRPr>
          </a:p>
          <a:p>
            <a:endParaRPr lang="en-US" sz="1600" dirty="0">
              <a:latin typeface="Lucida Console" pitchFamily="49" charset="0"/>
            </a:endParaRPr>
          </a:p>
          <a:p>
            <a:endParaRPr lang="en-US" sz="1600" dirty="0" smtClean="0">
              <a:latin typeface="Lucida Console" pitchFamily="49" charset="0"/>
            </a:endParaRPr>
          </a:p>
          <a:p>
            <a:r>
              <a:rPr lang="en-US" sz="1600" dirty="0" smtClean="0">
                <a:latin typeface="Lucida Console" pitchFamily="49" charset="0"/>
              </a:rPr>
              <a:t>__</a:t>
            </a:r>
            <a:r>
              <a:rPr lang="en-US" sz="1600" dirty="0" err="1" smtClean="0">
                <a:latin typeface="Lucida Console" pitchFamily="49" charset="0"/>
              </a:rPr>
              <a:t>drv_when</a:t>
            </a:r>
            <a:r>
              <a:rPr lang="en-US" sz="1600" dirty="0" smtClean="0">
                <a:latin typeface="Lucida Console" pitchFamily="49" charset="0"/>
              </a:rPr>
              <a:t>(((</a:t>
            </a:r>
            <a:r>
              <a:rPr lang="en-US" sz="1600" dirty="0" err="1" smtClean="0">
                <a:latin typeface="Lucida Console" pitchFamily="49" charset="0"/>
              </a:rPr>
              <a:t>PoolType</a:t>
            </a:r>
            <a:r>
              <a:rPr lang="en-US" sz="1600" dirty="0" smtClean="0">
                <a:latin typeface="Lucida Console" pitchFamily="49" charset="0"/>
              </a:rPr>
              <a:t>&amp;(    POOL_RAISE_IF_ALLOCATION_FAILURE)))==0,</a:t>
            </a:r>
            <a:endParaRPr lang="en-US" sz="1600" dirty="0">
              <a:latin typeface="Lucida Console" pitchFamily="49" charset="0"/>
            </a:endParaRPr>
          </a:p>
          <a:p>
            <a:r>
              <a:rPr lang="en-US" sz="1600" dirty="0" smtClean="0">
                <a:latin typeface="Lucida Console" pitchFamily="49" charset="0"/>
              </a:rPr>
              <a:t>    </a:t>
            </a:r>
            <a:r>
              <a:rPr lang="en-US" sz="1600" dirty="0" smtClean="0">
                <a:solidFill>
                  <a:schemeClr val="tx1">
                    <a:lumMod val="50000"/>
                    <a:lumOff val="50000"/>
                  </a:schemeClr>
                </a:solidFill>
                <a:latin typeface="Lucida Console" pitchFamily="49" charset="0"/>
              </a:rPr>
              <a:t>__post __</a:t>
            </a:r>
            <a:r>
              <a:rPr lang="en-US" sz="1600" dirty="0" err="1" smtClean="0">
                <a:solidFill>
                  <a:schemeClr val="tx1">
                    <a:lumMod val="50000"/>
                    <a:lumOff val="50000"/>
                  </a:schemeClr>
                </a:solidFill>
                <a:latin typeface="Lucida Console" pitchFamily="49" charset="0"/>
              </a:rPr>
              <a:t>maybenull</a:t>
            </a:r>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checkReturn</a:t>
            </a:r>
            <a:r>
              <a:rPr lang="en-US" sz="1600" dirty="0" smtClean="0">
                <a:latin typeface="Lucida Console" pitchFamily="49" charset="0"/>
              </a:rPr>
              <a:t>)</a:t>
            </a:r>
          </a:p>
          <a:p>
            <a:endParaRPr lang="en-US" sz="1600" dirty="0">
              <a:latin typeface="Lucida Console" pitchFamily="49" charset="0"/>
            </a:endParaRPr>
          </a:p>
          <a:p>
            <a:endParaRPr lang="en-US" sz="1600" dirty="0" smtClean="0">
              <a:latin typeface="Lucida Console" pitchFamily="49" charset="0"/>
            </a:endParaRP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bcount</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NumberOfBytes</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NTKERNELAPI</a:t>
            </a:r>
          </a:p>
          <a:p>
            <a:r>
              <a:rPr lang="en-US" sz="1600" dirty="0" smtClean="0">
                <a:solidFill>
                  <a:schemeClr val="tx1">
                    <a:lumMod val="50000"/>
                    <a:lumOff val="50000"/>
                  </a:schemeClr>
                </a:solidFill>
                <a:latin typeface="Lucida Console" pitchFamily="49" charset="0"/>
              </a:rPr>
              <a:t>PVOID</a:t>
            </a:r>
          </a:p>
          <a:p>
            <a:r>
              <a:rPr lang="en-US" sz="1600" dirty="0" err="1" smtClean="0">
                <a:solidFill>
                  <a:schemeClr val="tx1">
                    <a:lumMod val="50000"/>
                    <a:lumOff val="50000"/>
                  </a:schemeClr>
                </a:solidFill>
                <a:latin typeface="Lucida Console" pitchFamily="49" charset="0"/>
              </a:rPr>
              <a:t>ExAllocatePool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POOL_TYPE </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SIZE_T </a:t>
            </a:r>
            <a:r>
              <a:rPr lang="en-US" sz="1600" dirty="0" err="1" smtClean="0">
                <a:solidFill>
                  <a:schemeClr val="tx1">
                    <a:lumMod val="50000"/>
                    <a:lumOff val="50000"/>
                  </a:schemeClr>
                </a:solidFill>
                <a:latin typeface="Lucida Console" pitchFamily="49" charset="0"/>
              </a:rPr>
              <a:t>NumberOfBytes</a:t>
            </a:r>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a:t>
            </a:r>
            <a:endParaRPr lang="en-US" sz="1600" dirty="0">
              <a:solidFill>
                <a:schemeClr val="tx1">
                  <a:lumMod val="50000"/>
                  <a:lumOff val="50000"/>
                </a:schemeClr>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685800"/>
            <a:ext cx="8686800" cy="4770537"/>
          </a:xfrm>
          <a:prstGeom prst="rect">
            <a:avLst/>
          </a:prstGeom>
          <a:solidFill>
            <a:schemeClr val="bg2"/>
          </a:solidFill>
        </p:spPr>
        <p:txBody>
          <a:bodyPr wrap="square" rtlCol="0">
            <a:spAutoFit/>
          </a:bodyPr>
          <a:lstStyle/>
          <a:p>
            <a:endParaRPr lang="en-US" sz="1600" dirty="0"/>
          </a:p>
          <a:p>
            <a:endParaRPr lang="en-US" sz="1600" dirty="0" smtClean="0"/>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drv_allocatesMem</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Mem</a:t>
            </a:r>
            <a:r>
              <a:rPr lang="en-US" sz="1600" dirty="0" smtClean="0">
                <a:solidFill>
                  <a:schemeClr val="tx1">
                    <a:lumMod val="50000"/>
                    <a:lumOff val="50000"/>
                  </a:schemeClr>
                </a:solidFill>
                <a:latin typeface="Lucida Console" pitchFamily="49" charset="0"/>
              </a:rPr>
              <a:t>)</a:t>
            </a:r>
          </a:p>
          <a:p>
            <a:endParaRPr lang="en-US" sz="1600" dirty="0" smtClean="0">
              <a:solidFill>
                <a:schemeClr val="tx1">
                  <a:lumMod val="50000"/>
                  <a:lumOff val="50000"/>
                </a:schemeClr>
              </a:solidFill>
              <a:latin typeface="Lucida Console" pitchFamily="49" charset="0"/>
            </a:endParaRPr>
          </a:p>
          <a:p>
            <a:endParaRPr lang="en-US" sz="1600" dirty="0">
              <a:solidFill>
                <a:schemeClr val="tx1">
                  <a:lumMod val="50000"/>
                  <a:lumOff val="50000"/>
                </a:schemeClr>
              </a:solidFill>
              <a:latin typeface="Lucida Console" pitchFamily="49" charset="0"/>
            </a:endParaRPr>
          </a:p>
          <a:p>
            <a:endParaRPr lang="en-US" sz="1600" dirty="0" smtClean="0">
              <a:solidFill>
                <a:schemeClr val="tx1">
                  <a:lumMod val="50000"/>
                  <a:lumOff val="50000"/>
                </a:schemeClr>
              </a:solidFill>
              <a:latin typeface="Lucida Console" pitchFamily="49" charset="0"/>
            </a:endParaRPr>
          </a:p>
          <a:p>
            <a:endParaRPr lang="en-US" sz="1600" dirty="0">
              <a:solidFill>
                <a:schemeClr val="tx1">
                  <a:lumMod val="50000"/>
                  <a:lumOff val="50000"/>
                </a:schemeClr>
              </a:solidFill>
              <a:latin typeface="Lucida Console" pitchFamily="49" charset="0"/>
            </a:endParaRPr>
          </a:p>
          <a:p>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&amp;(    POOL_RAISE_IF_ALLOCATION_FAILURE)))==0,</a:t>
            </a:r>
            <a:endParaRPr lang="en-US" sz="1600" dirty="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__post __</a:t>
            </a:r>
            <a:r>
              <a:rPr lang="en-US" sz="1600" dirty="0" err="1" smtClean="0">
                <a:solidFill>
                  <a:schemeClr val="tx1">
                    <a:lumMod val="50000"/>
                    <a:lumOff val="50000"/>
                  </a:schemeClr>
                </a:solidFill>
                <a:latin typeface="Lucida Console" pitchFamily="49" charset="0"/>
              </a:rPr>
              <a:t>maybenull</a:t>
            </a:r>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checkReturn</a:t>
            </a:r>
            <a:r>
              <a:rPr lang="en-US" sz="1600" dirty="0" smtClean="0">
                <a:solidFill>
                  <a:schemeClr val="tx1">
                    <a:lumMod val="50000"/>
                    <a:lumOff val="50000"/>
                  </a:schemeClr>
                </a:solidFill>
                <a:latin typeface="Lucida Console" pitchFamily="49" charset="0"/>
              </a:rPr>
              <a:t>)</a:t>
            </a:r>
          </a:p>
          <a:p>
            <a:r>
              <a:rPr lang="en-US" sz="1600" dirty="0" smtClean="0">
                <a:latin typeface="Lucida Console" pitchFamily="49" charset="0"/>
              </a:rPr>
              <a:t>__</a:t>
            </a:r>
            <a:r>
              <a:rPr lang="en-US" sz="1600" dirty="0" err="1" smtClean="0">
                <a:latin typeface="Lucida Console" pitchFamily="49" charset="0"/>
              </a:rPr>
              <a:t>drv_when</a:t>
            </a:r>
            <a:r>
              <a:rPr lang="en-US" sz="1600" dirty="0" smtClean="0">
                <a:latin typeface="Lucida Console" pitchFamily="49" charset="0"/>
              </a:rPr>
              <a:t>(((</a:t>
            </a:r>
            <a:r>
              <a:rPr lang="en-US" sz="1600" dirty="0" err="1" smtClean="0">
                <a:latin typeface="Lucida Console" pitchFamily="49" charset="0"/>
              </a:rPr>
              <a:t>PoolType</a:t>
            </a:r>
            <a:r>
              <a:rPr lang="en-US" sz="1600" dirty="0" smtClean="0">
                <a:latin typeface="Lucida Console" pitchFamily="49" charset="0"/>
              </a:rPr>
              <a:t>&amp;(    POOL_RAISE_IF_ALLOCATION_FAILURE)))!=0,</a:t>
            </a:r>
          </a:p>
          <a:p>
            <a:r>
              <a:rPr lang="en-US" sz="1600" dirty="0" smtClean="0">
                <a:latin typeface="Lucida Console" pitchFamily="49" charset="0"/>
              </a:rPr>
              <a:t>    __post __</a:t>
            </a:r>
            <a:r>
              <a:rPr lang="en-US" sz="1600" dirty="0" err="1" smtClean="0">
                <a:latin typeface="Lucida Console" pitchFamily="49" charset="0"/>
              </a:rPr>
              <a:t>notnull</a:t>
            </a:r>
            <a:r>
              <a:rPr lang="en-US" sz="1600" dirty="0" smtClean="0">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bcount</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NumberOfBytes</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NTKERNELAPI</a:t>
            </a:r>
          </a:p>
          <a:p>
            <a:r>
              <a:rPr lang="en-US" sz="1600" dirty="0" smtClean="0">
                <a:solidFill>
                  <a:schemeClr val="tx1">
                    <a:lumMod val="50000"/>
                    <a:lumOff val="50000"/>
                  </a:schemeClr>
                </a:solidFill>
                <a:latin typeface="Lucida Console" pitchFamily="49" charset="0"/>
              </a:rPr>
              <a:t>PVOID</a:t>
            </a:r>
          </a:p>
          <a:p>
            <a:r>
              <a:rPr lang="en-US" sz="1600" dirty="0" err="1" smtClean="0">
                <a:solidFill>
                  <a:schemeClr val="tx1">
                    <a:lumMod val="50000"/>
                    <a:lumOff val="50000"/>
                  </a:schemeClr>
                </a:solidFill>
                <a:latin typeface="Lucida Console" pitchFamily="49" charset="0"/>
              </a:rPr>
              <a:t>ExAllocatePool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POOL_TYPE </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SIZE_T </a:t>
            </a:r>
            <a:r>
              <a:rPr lang="en-US" sz="1600" dirty="0" err="1" smtClean="0">
                <a:solidFill>
                  <a:schemeClr val="tx1">
                    <a:lumMod val="50000"/>
                    <a:lumOff val="50000"/>
                  </a:schemeClr>
                </a:solidFill>
                <a:latin typeface="Lucida Console" pitchFamily="49" charset="0"/>
              </a:rPr>
              <a:t>NumberOfBytes</a:t>
            </a:r>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a:t>
            </a:r>
            <a:endParaRPr lang="en-US" sz="1600" dirty="0">
              <a:solidFill>
                <a:schemeClr val="tx1">
                  <a:lumMod val="50000"/>
                  <a:lumOff val="50000"/>
                </a:schemeClr>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685800"/>
            <a:ext cx="8686800" cy="4770537"/>
          </a:xfrm>
          <a:prstGeom prst="rect">
            <a:avLst/>
          </a:prstGeom>
          <a:solidFill>
            <a:schemeClr val="bg2"/>
          </a:solidFill>
        </p:spPr>
        <p:txBody>
          <a:bodyPr wrap="square" rtlCol="0">
            <a:spAutoFit/>
          </a:bodyPr>
          <a:lstStyle/>
          <a:p>
            <a:endParaRPr lang="en-US" sz="1600" dirty="0"/>
          </a:p>
          <a:p>
            <a:endParaRPr lang="en-US" sz="1600" dirty="0" smtClean="0"/>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drv_allocatesMem</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Mem</a:t>
            </a:r>
            <a:r>
              <a:rPr lang="en-US" sz="1600" dirty="0" smtClean="0">
                <a:solidFill>
                  <a:schemeClr val="tx1">
                    <a:lumMod val="50000"/>
                    <a:lumOff val="50000"/>
                  </a:schemeClr>
                </a:solidFill>
                <a:latin typeface="Lucida Console" pitchFamily="49" charset="0"/>
              </a:rPr>
              <a:t>)</a:t>
            </a:r>
          </a:p>
          <a:p>
            <a:endParaRPr lang="en-US" sz="1600" dirty="0" smtClean="0">
              <a:solidFill>
                <a:schemeClr val="tx1">
                  <a:lumMod val="50000"/>
                  <a:lumOff val="50000"/>
                </a:schemeClr>
              </a:solidFill>
              <a:latin typeface="Lucida Console" pitchFamily="49" charset="0"/>
            </a:endParaRPr>
          </a:p>
          <a:p>
            <a:endParaRPr lang="en-US" sz="1600" dirty="0">
              <a:solidFill>
                <a:schemeClr val="tx1">
                  <a:lumMod val="50000"/>
                  <a:lumOff val="50000"/>
                </a:schemeClr>
              </a:solidFill>
              <a:latin typeface="Lucida Console" pitchFamily="49" charset="0"/>
            </a:endParaRPr>
          </a:p>
          <a:p>
            <a:endParaRPr lang="en-US" sz="1600" dirty="0" smtClean="0">
              <a:solidFill>
                <a:schemeClr val="tx1">
                  <a:lumMod val="50000"/>
                  <a:lumOff val="50000"/>
                </a:schemeClr>
              </a:solidFill>
              <a:latin typeface="Lucida Console" pitchFamily="49" charset="0"/>
            </a:endParaRPr>
          </a:p>
          <a:p>
            <a:endParaRPr lang="en-US" sz="1600" dirty="0">
              <a:solidFill>
                <a:schemeClr val="tx1">
                  <a:lumMod val="50000"/>
                  <a:lumOff val="50000"/>
                </a:schemeClr>
              </a:solidFill>
              <a:latin typeface="Lucida Console" pitchFamily="49" charset="0"/>
            </a:endParaRPr>
          </a:p>
          <a:p>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&amp;(    POOL_RAISE_IF_ALLOCATION_FAILURE)))==0,</a:t>
            </a:r>
            <a:endParaRPr lang="en-US" sz="1600" dirty="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__post __</a:t>
            </a:r>
            <a:r>
              <a:rPr lang="en-US" sz="1600" dirty="0" err="1" smtClean="0">
                <a:solidFill>
                  <a:schemeClr val="tx1">
                    <a:lumMod val="50000"/>
                    <a:lumOff val="50000"/>
                  </a:schemeClr>
                </a:solidFill>
                <a:latin typeface="Lucida Console" pitchFamily="49" charset="0"/>
              </a:rPr>
              <a:t>maybenull</a:t>
            </a:r>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checkReturn</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&amp;(    POOL_RAISE_IF_ALLOCATION_FAILURE)))!=0,</a:t>
            </a:r>
          </a:p>
          <a:p>
            <a:r>
              <a:rPr lang="en-US" sz="1600" dirty="0" smtClean="0">
                <a:solidFill>
                  <a:schemeClr val="tx1">
                    <a:lumMod val="50000"/>
                    <a:lumOff val="50000"/>
                  </a:schemeClr>
                </a:solidFill>
                <a:latin typeface="Lucida Console" pitchFamily="49" charset="0"/>
              </a:rPr>
              <a:t>    __post __</a:t>
            </a:r>
            <a:r>
              <a:rPr lang="en-US" sz="1600" dirty="0" err="1" smtClean="0">
                <a:solidFill>
                  <a:schemeClr val="tx1">
                    <a:lumMod val="50000"/>
                    <a:lumOff val="50000"/>
                  </a:schemeClr>
                </a:solidFill>
                <a:latin typeface="Lucida Console" pitchFamily="49" charset="0"/>
              </a:rPr>
              <a:t>notnull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bcount</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NumberOfBytes</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NTKERNELAPI</a:t>
            </a:r>
          </a:p>
          <a:p>
            <a:r>
              <a:rPr lang="en-US" sz="1600" dirty="0" smtClean="0">
                <a:solidFill>
                  <a:schemeClr val="tx1">
                    <a:lumMod val="50000"/>
                    <a:lumOff val="50000"/>
                  </a:schemeClr>
                </a:solidFill>
                <a:latin typeface="Lucida Console" pitchFamily="49" charset="0"/>
              </a:rPr>
              <a:t>PVOID</a:t>
            </a:r>
          </a:p>
          <a:p>
            <a:r>
              <a:rPr lang="en-US" sz="1600" dirty="0" err="1" smtClean="0">
                <a:solidFill>
                  <a:schemeClr val="tx1">
                    <a:lumMod val="50000"/>
                    <a:lumOff val="50000"/>
                  </a:schemeClr>
                </a:solidFill>
                <a:latin typeface="Lucida Console" pitchFamily="49" charset="0"/>
              </a:rPr>
              <a:t>ExAllocatePool</a:t>
            </a:r>
            <a:r>
              <a:rPr lang="en-US" sz="1600" dirty="0" smtClean="0">
                <a:solidFill>
                  <a:schemeClr val="tx1">
                    <a:lumMod val="50000"/>
                    <a:lumOff val="50000"/>
                  </a:schemeClr>
                </a:solidFill>
                <a:latin typeface="Lucida Console" pitchFamily="49" charset="0"/>
              </a:rPr>
              <a:t>(</a:t>
            </a:r>
          </a:p>
          <a:p>
            <a:r>
              <a:rPr lang="en-US" sz="1600" dirty="0" smtClean="0">
                <a:latin typeface="Lucida Console" pitchFamily="49" charset="0"/>
              </a:rPr>
              <a:t>    __</a:t>
            </a:r>
            <a:r>
              <a:rPr lang="en-US" sz="1600" dirty="0" err="1" smtClean="0">
                <a:latin typeface="Lucida Console" pitchFamily="49" charset="0"/>
              </a:rPr>
              <a:t>drv_strictTypeMatch</a:t>
            </a:r>
            <a:r>
              <a:rPr lang="en-US" sz="1600" dirty="0" smtClean="0">
                <a:latin typeface="Lucida Console" pitchFamily="49" charset="0"/>
              </a:rPr>
              <a:t>(__</a:t>
            </a:r>
            <a:r>
              <a:rPr lang="en-US" sz="1600" dirty="0" err="1" smtClean="0">
                <a:latin typeface="Lucida Console" pitchFamily="49" charset="0"/>
              </a:rPr>
              <a:t>drv_typeExpr</a:t>
            </a:r>
            <a:r>
              <a:rPr lang="en-US" sz="1600" dirty="0" smtClean="0">
                <a:latin typeface="Lucida Console" pitchFamily="49" charset="0"/>
              </a:rPr>
              <a:t>) </a:t>
            </a:r>
            <a:r>
              <a:rPr lang="en-US" sz="1600" dirty="0" smtClean="0">
                <a:solidFill>
                  <a:schemeClr val="tx1">
                    <a:lumMod val="50000"/>
                    <a:lumOff val="50000"/>
                  </a:schemeClr>
                </a:solidFill>
                <a:latin typeface="Lucida Console" pitchFamily="49" charset="0"/>
              </a:rPr>
              <a:t>__in POOL_TYPE </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SIZE_T </a:t>
            </a:r>
            <a:r>
              <a:rPr lang="en-US" sz="1600" dirty="0" err="1" smtClean="0">
                <a:solidFill>
                  <a:schemeClr val="tx1">
                    <a:lumMod val="50000"/>
                    <a:lumOff val="50000"/>
                  </a:schemeClr>
                </a:solidFill>
                <a:latin typeface="Lucida Console" pitchFamily="49" charset="0"/>
              </a:rPr>
              <a:t>NumberOfBytes</a:t>
            </a:r>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a:t>
            </a:r>
            <a:endParaRPr lang="en-US" sz="1600" dirty="0">
              <a:solidFill>
                <a:schemeClr val="tx1">
                  <a:lumMod val="50000"/>
                  <a:lumOff val="50000"/>
                </a:schemeClr>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685800"/>
            <a:ext cx="8686800" cy="4770537"/>
          </a:xfrm>
          <a:prstGeom prst="rect">
            <a:avLst/>
          </a:prstGeom>
          <a:solidFill>
            <a:schemeClr val="bg2"/>
          </a:solidFill>
        </p:spPr>
        <p:txBody>
          <a:bodyPr wrap="square" rtlCol="0">
            <a:spAutoFit/>
          </a:bodyPr>
          <a:lstStyle/>
          <a:p>
            <a:endParaRPr lang="en-US" sz="1600" dirty="0"/>
          </a:p>
          <a:p>
            <a:endParaRPr lang="en-US" sz="1600" dirty="0" smtClean="0"/>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drv_allocatesMem</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Mem</a:t>
            </a:r>
            <a:r>
              <a:rPr lang="en-US" sz="1600" dirty="0" smtClean="0">
                <a:solidFill>
                  <a:schemeClr val="tx1">
                    <a:lumMod val="50000"/>
                    <a:lumOff val="50000"/>
                  </a:schemeClr>
                </a:solidFill>
                <a:latin typeface="Lucida Console" pitchFamily="49" charset="0"/>
              </a:rPr>
              <a:t>)</a:t>
            </a:r>
          </a:p>
          <a:p>
            <a:r>
              <a:rPr lang="en-US" sz="1600" dirty="0" smtClean="0">
                <a:latin typeface="Lucida Console" pitchFamily="49" charset="0"/>
              </a:rPr>
              <a:t>__</a:t>
            </a:r>
            <a:r>
              <a:rPr lang="en-US" sz="1600" dirty="0" err="1" smtClean="0">
                <a:latin typeface="Lucida Console" pitchFamily="49" charset="0"/>
              </a:rPr>
              <a:t>drv_when</a:t>
            </a:r>
            <a:r>
              <a:rPr lang="en-US" sz="1600" dirty="0" smtClean="0">
                <a:latin typeface="Lucida Console" pitchFamily="49" charset="0"/>
              </a:rPr>
              <a:t>(((PoolType&amp;0x1))!=0, __</a:t>
            </a:r>
            <a:r>
              <a:rPr lang="en-US" sz="1600" dirty="0" err="1" smtClean="0">
                <a:latin typeface="Lucida Console" pitchFamily="49" charset="0"/>
              </a:rPr>
              <a:t>drv_maxIRQL</a:t>
            </a:r>
            <a:r>
              <a:rPr lang="en-US" sz="1600" dirty="0" smtClean="0">
                <a:latin typeface="Lucida Console" pitchFamily="49" charset="0"/>
              </a:rPr>
              <a:t>(APC_LEVEL))</a:t>
            </a:r>
          </a:p>
          <a:p>
            <a:r>
              <a:rPr lang="en-US" sz="1600" dirty="0" smtClean="0">
                <a:latin typeface="Lucida Console" pitchFamily="49" charset="0"/>
              </a:rPr>
              <a:t>__</a:t>
            </a:r>
            <a:r>
              <a:rPr lang="en-US" sz="1600" dirty="0" err="1" smtClean="0">
                <a:latin typeface="Lucida Console" pitchFamily="49" charset="0"/>
              </a:rPr>
              <a:t>drv_when</a:t>
            </a:r>
            <a:r>
              <a:rPr lang="en-US" sz="1600" dirty="0" smtClean="0">
                <a:latin typeface="Lucida Console" pitchFamily="49" charset="0"/>
              </a:rPr>
              <a:t>(((PoolType&amp;0x1))==0, __</a:t>
            </a:r>
            <a:r>
              <a:rPr lang="en-US" sz="1600" dirty="0" err="1" smtClean="0">
                <a:latin typeface="Lucida Console" pitchFamily="49" charset="0"/>
              </a:rPr>
              <a:t>drv_maxIRQL</a:t>
            </a:r>
            <a:r>
              <a:rPr lang="en-US" sz="1600" dirty="0" smtClean="0">
                <a:latin typeface="Lucida Console" pitchFamily="49" charset="0"/>
              </a:rPr>
              <a:t>(DISPATCH_LEVEL))</a:t>
            </a:r>
          </a:p>
          <a:p>
            <a:endParaRPr lang="en-US" sz="1600" dirty="0" smtClean="0">
              <a:latin typeface="Lucida Console" pitchFamily="49" charset="0"/>
            </a:endParaRPr>
          </a:p>
          <a:p>
            <a:endParaRPr lang="en-US" sz="1600" dirty="0">
              <a:latin typeface="Lucida Console" pitchFamily="49" charset="0"/>
            </a:endParaRPr>
          </a:p>
          <a:p>
            <a:endParaRPr lang="en-US" sz="1600" dirty="0" smtClean="0">
              <a:latin typeface="Lucida Console" pitchFamily="49" charset="0"/>
            </a:endParaRP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&amp;(    POOL_RAISE_IF_ALLOCATION_FAILURE)))==0,</a:t>
            </a:r>
            <a:endParaRPr lang="en-US" sz="1600" dirty="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__post __</a:t>
            </a:r>
            <a:r>
              <a:rPr lang="en-US" sz="1600" dirty="0" err="1" smtClean="0">
                <a:solidFill>
                  <a:schemeClr val="tx1">
                    <a:lumMod val="50000"/>
                    <a:lumOff val="50000"/>
                  </a:schemeClr>
                </a:solidFill>
                <a:latin typeface="Lucida Console" pitchFamily="49" charset="0"/>
              </a:rPr>
              <a:t>maybenull</a:t>
            </a:r>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checkReturn</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&amp;(    POOL_RAISE_IF_ALLOCATION_FAILURE)))!=0,</a:t>
            </a:r>
          </a:p>
          <a:p>
            <a:r>
              <a:rPr lang="en-US" sz="1600" dirty="0" smtClean="0">
                <a:solidFill>
                  <a:schemeClr val="tx1">
                    <a:lumMod val="50000"/>
                    <a:lumOff val="50000"/>
                  </a:schemeClr>
                </a:solidFill>
                <a:latin typeface="Lucida Console" pitchFamily="49" charset="0"/>
              </a:rPr>
              <a:t>    __post __</a:t>
            </a:r>
            <a:r>
              <a:rPr lang="en-US" sz="1600" dirty="0" err="1" smtClean="0">
                <a:solidFill>
                  <a:schemeClr val="tx1">
                    <a:lumMod val="50000"/>
                    <a:lumOff val="50000"/>
                  </a:schemeClr>
                </a:solidFill>
                <a:latin typeface="Lucida Console" pitchFamily="49" charset="0"/>
              </a:rPr>
              <a:t>notnull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bcount</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NumberOfBytes</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NTKERNELAPI</a:t>
            </a:r>
          </a:p>
          <a:p>
            <a:r>
              <a:rPr lang="en-US" sz="1600" dirty="0" smtClean="0">
                <a:solidFill>
                  <a:schemeClr val="tx1">
                    <a:lumMod val="50000"/>
                    <a:lumOff val="50000"/>
                  </a:schemeClr>
                </a:solidFill>
                <a:latin typeface="Lucida Console" pitchFamily="49" charset="0"/>
              </a:rPr>
              <a:t>PVOID</a:t>
            </a:r>
          </a:p>
          <a:p>
            <a:r>
              <a:rPr lang="en-US" sz="1600" dirty="0" err="1" smtClean="0">
                <a:solidFill>
                  <a:schemeClr val="tx1">
                    <a:lumMod val="50000"/>
                    <a:lumOff val="50000"/>
                  </a:schemeClr>
                </a:solidFill>
                <a:latin typeface="Lucida Console" pitchFamily="49" charset="0"/>
              </a:rPr>
              <a:t>ExAllocatePool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drv_strictTypeMatch</a:t>
            </a:r>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drv_typeExpr</a:t>
            </a:r>
            <a:r>
              <a:rPr lang="en-US" sz="1600" dirty="0" smtClean="0">
                <a:solidFill>
                  <a:schemeClr val="tx1">
                    <a:lumMod val="50000"/>
                    <a:lumOff val="50000"/>
                  </a:schemeClr>
                </a:solidFill>
                <a:latin typeface="Lucida Console" pitchFamily="49" charset="0"/>
              </a:rPr>
              <a:t>) __in POOL_TYPE </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SIZE_T </a:t>
            </a:r>
            <a:r>
              <a:rPr lang="en-US" sz="1600" dirty="0" err="1" smtClean="0">
                <a:solidFill>
                  <a:schemeClr val="tx1">
                    <a:lumMod val="50000"/>
                    <a:lumOff val="50000"/>
                  </a:schemeClr>
                </a:solidFill>
                <a:latin typeface="Lucida Console" pitchFamily="49" charset="0"/>
              </a:rPr>
              <a:t>NumberOfBytes</a:t>
            </a:r>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a:t>
            </a:r>
            <a:endParaRPr lang="en-US" sz="1600" dirty="0">
              <a:solidFill>
                <a:schemeClr val="tx1">
                  <a:lumMod val="50000"/>
                  <a:lumOff val="50000"/>
                </a:schemeClr>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685800"/>
            <a:ext cx="8686800" cy="4770537"/>
          </a:xfrm>
          <a:prstGeom prst="rect">
            <a:avLst/>
          </a:prstGeom>
          <a:solidFill>
            <a:schemeClr val="bg2"/>
          </a:solidFill>
        </p:spPr>
        <p:txBody>
          <a:bodyPr wrap="square" rtlCol="0">
            <a:spAutoFit/>
          </a:bodyPr>
          <a:lstStyle/>
          <a:p>
            <a:endParaRPr lang="en-US" sz="1600" dirty="0"/>
          </a:p>
          <a:p>
            <a:endParaRPr lang="en-US" sz="1600" dirty="0" smtClean="0"/>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drv_allocatesMem</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Mem</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(((PoolType&amp;0x1))!=0, __</a:t>
            </a:r>
            <a:r>
              <a:rPr lang="en-US" sz="1600" dirty="0" err="1" smtClean="0">
                <a:solidFill>
                  <a:schemeClr val="tx1">
                    <a:lumMod val="50000"/>
                    <a:lumOff val="50000"/>
                  </a:schemeClr>
                </a:solidFill>
                <a:latin typeface="Lucida Console" pitchFamily="49" charset="0"/>
              </a:rPr>
              <a:t>drv_maxIRQL</a:t>
            </a:r>
            <a:r>
              <a:rPr lang="en-US" sz="1600" dirty="0" smtClean="0">
                <a:solidFill>
                  <a:schemeClr val="tx1">
                    <a:lumMod val="50000"/>
                    <a:lumOff val="50000"/>
                  </a:schemeClr>
                </a:solidFill>
                <a:latin typeface="Lucida Console" pitchFamily="49" charset="0"/>
              </a:rPr>
              <a:t>(APC_LEVEL))</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(((PoolType&amp;0x1))==0, __</a:t>
            </a:r>
            <a:r>
              <a:rPr lang="en-US" sz="1600" dirty="0" err="1" smtClean="0">
                <a:solidFill>
                  <a:schemeClr val="tx1">
                    <a:lumMod val="50000"/>
                    <a:lumOff val="50000"/>
                  </a:schemeClr>
                </a:solidFill>
                <a:latin typeface="Lucida Console" pitchFamily="49" charset="0"/>
              </a:rPr>
              <a:t>drv_maxIRQL</a:t>
            </a:r>
            <a:r>
              <a:rPr lang="en-US" sz="1600" dirty="0" smtClean="0">
                <a:solidFill>
                  <a:schemeClr val="tx1">
                    <a:lumMod val="50000"/>
                    <a:lumOff val="50000"/>
                  </a:schemeClr>
                </a:solidFill>
                <a:latin typeface="Lucida Console" pitchFamily="49" charset="0"/>
              </a:rPr>
              <a:t>(DISPATCH_LEVEL))</a:t>
            </a:r>
          </a:p>
          <a:p>
            <a:r>
              <a:rPr lang="en-US" sz="1600" dirty="0" smtClean="0">
                <a:latin typeface="Lucida Console" pitchFamily="49" charset="0"/>
              </a:rPr>
              <a:t>__</a:t>
            </a:r>
            <a:r>
              <a:rPr lang="en-US" sz="1600" dirty="0" err="1" smtClean="0">
                <a:latin typeface="Lucida Console" pitchFamily="49" charset="0"/>
              </a:rPr>
              <a:t>drv_when</a:t>
            </a:r>
            <a:r>
              <a:rPr lang="en-US" sz="1600" dirty="0" smtClean="0">
                <a:latin typeface="Lucida Console" pitchFamily="49" charset="0"/>
              </a:rPr>
              <a:t>(((PoolType&amp;0x2))!=0,</a:t>
            </a:r>
          </a:p>
          <a:p>
            <a:r>
              <a:rPr lang="en-US" sz="1600" dirty="0" smtClean="0">
                <a:latin typeface="Lucida Console" pitchFamily="49" charset="0"/>
              </a:rPr>
              <a:t>    __</a:t>
            </a:r>
            <a:r>
              <a:rPr lang="en-US" sz="1600" dirty="0" err="1" smtClean="0">
                <a:latin typeface="Lucida Console" pitchFamily="49" charset="0"/>
              </a:rPr>
              <a:t>drv_reportError</a:t>
            </a:r>
            <a:r>
              <a:rPr lang="en-US" sz="1600" dirty="0" smtClean="0">
                <a:latin typeface="Lucida Console" pitchFamily="49" charset="0"/>
              </a:rPr>
              <a:t>("Must succeed pool allocations are forbidden. "</a:t>
            </a:r>
          </a:p>
          <a:p>
            <a:r>
              <a:rPr lang="en-US" sz="1600" dirty="0" smtClean="0">
                <a:latin typeface="Lucida Console" pitchFamily="49" charset="0"/>
              </a:rPr>
              <a:t>    "Allocation failures cause a system crash"))</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&amp;(    POOL_RAISE_IF_ALLOCATION_FAILURE)))==0,</a:t>
            </a:r>
            <a:endParaRPr lang="en-US" sz="1600" dirty="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__post __</a:t>
            </a:r>
            <a:r>
              <a:rPr lang="en-US" sz="1600" dirty="0" err="1" smtClean="0">
                <a:solidFill>
                  <a:schemeClr val="tx1">
                    <a:lumMod val="50000"/>
                    <a:lumOff val="50000"/>
                  </a:schemeClr>
                </a:solidFill>
                <a:latin typeface="Lucida Console" pitchFamily="49" charset="0"/>
              </a:rPr>
              <a:t>maybenull</a:t>
            </a:r>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checkReturn</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&amp;(    POOL_RAISE_IF_ALLOCATION_FAILURE)))!=0,</a:t>
            </a:r>
          </a:p>
          <a:p>
            <a:r>
              <a:rPr lang="en-US" sz="1600" dirty="0" smtClean="0">
                <a:solidFill>
                  <a:schemeClr val="tx1">
                    <a:lumMod val="50000"/>
                    <a:lumOff val="50000"/>
                  </a:schemeClr>
                </a:solidFill>
                <a:latin typeface="Lucida Console" pitchFamily="49" charset="0"/>
              </a:rPr>
              <a:t>    __post __</a:t>
            </a:r>
            <a:r>
              <a:rPr lang="en-US" sz="1600" dirty="0" err="1" smtClean="0">
                <a:solidFill>
                  <a:schemeClr val="tx1">
                    <a:lumMod val="50000"/>
                    <a:lumOff val="50000"/>
                  </a:schemeClr>
                </a:solidFill>
                <a:latin typeface="Lucida Console" pitchFamily="49" charset="0"/>
              </a:rPr>
              <a:t>notnull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bcount</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NumberOfBytes</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NTKERNELAPI</a:t>
            </a:r>
          </a:p>
          <a:p>
            <a:r>
              <a:rPr lang="en-US" sz="1600" dirty="0" smtClean="0">
                <a:solidFill>
                  <a:schemeClr val="tx1">
                    <a:lumMod val="50000"/>
                    <a:lumOff val="50000"/>
                  </a:schemeClr>
                </a:solidFill>
                <a:latin typeface="Lucida Console" pitchFamily="49" charset="0"/>
              </a:rPr>
              <a:t>PVOID</a:t>
            </a:r>
          </a:p>
          <a:p>
            <a:r>
              <a:rPr lang="en-US" sz="1600" dirty="0" err="1" smtClean="0">
                <a:solidFill>
                  <a:schemeClr val="tx1">
                    <a:lumMod val="50000"/>
                    <a:lumOff val="50000"/>
                  </a:schemeClr>
                </a:solidFill>
                <a:latin typeface="Lucida Console" pitchFamily="49" charset="0"/>
              </a:rPr>
              <a:t>ExAllocatePool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drv_strictTypeMatch</a:t>
            </a:r>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drv_typeExpr</a:t>
            </a:r>
            <a:r>
              <a:rPr lang="en-US" sz="1600" dirty="0" smtClean="0">
                <a:solidFill>
                  <a:schemeClr val="tx1">
                    <a:lumMod val="50000"/>
                    <a:lumOff val="50000"/>
                  </a:schemeClr>
                </a:solidFill>
                <a:latin typeface="Lucida Console" pitchFamily="49" charset="0"/>
              </a:rPr>
              <a:t>) __in POOL_TYPE </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SIZE_T </a:t>
            </a:r>
            <a:r>
              <a:rPr lang="en-US" sz="1600" dirty="0" err="1" smtClean="0">
                <a:solidFill>
                  <a:schemeClr val="tx1">
                    <a:lumMod val="50000"/>
                    <a:lumOff val="50000"/>
                  </a:schemeClr>
                </a:solidFill>
                <a:latin typeface="Lucida Console" pitchFamily="49" charset="0"/>
              </a:rPr>
              <a:t>NumberOfBytes</a:t>
            </a:r>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a:t>
            </a:r>
            <a:endParaRPr lang="en-US" sz="1600" dirty="0">
              <a:solidFill>
                <a:schemeClr val="tx1">
                  <a:lumMod val="50000"/>
                  <a:lumOff val="50000"/>
                </a:schemeClr>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685800"/>
            <a:ext cx="8686800" cy="4770537"/>
          </a:xfrm>
          <a:prstGeom prst="rect">
            <a:avLst/>
          </a:prstGeom>
          <a:solidFill>
            <a:schemeClr val="bg2"/>
          </a:solidFill>
        </p:spPr>
        <p:txBody>
          <a:bodyPr wrap="square" rtlCol="0">
            <a:spAutoFit/>
          </a:bodyPr>
          <a:lstStyle/>
          <a:p>
            <a:endParaRPr lang="en-US" sz="1600" dirty="0"/>
          </a:p>
          <a:p>
            <a:endParaRPr lang="en-US" sz="1600" dirty="0" smtClean="0"/>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drv_allocatesMem</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Mem</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(((PoolType&amp;0x1))!=0, __</a:t>
            </a:r>
            <a:r>
              <a:rPr lang="en-US" sz="1600" dirty="0" err="1" smtClean="0">
                <a:solidFill>
                  <a:schemeClr val="tx1">
                    <a:lumMod val="50000"/>
                    <a:lumOff val="50000"/>
                  </a:schemeClr>
                </a:solidFill>
                <a:latin typeface="Lucida Console" pitchFamily="49" charset="0"/>
              </a:rPr>
              <a:t>drv_maxIRQL</a:t>
            </a:r>
            <a:r>
              <a:rPr lang="en-US" sz="1600" dirty="0" smtClean="0">
                <a:solidFill>
                  <a:schemeClr val="tx1">
                    <a:lumMod val="50000"/>
                    <a:lumOff val="50000"/>
                  </a:schemeClr>
                </a:solidFill>
                <a:latin typeface="Lucida Console" pitchFamily="49" charset="0"/>
              </a:rPr>
              <a:t>(APC_LEVEL))</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(((PoolType&amp;0x1))==0, __</a:t>
            </a:r>
            <a:r>
              <a:rPr lang="en-US" sz="1600" dirty="0" err="1" smtClean="0">
                <a:solidFill>
                  <a:schemeClr val="tx1">
                    <a:lumMod val="50000"/>
                    <a:lumOff val="50000"/>
                  </a:schemeClr>
                </a:solidFill>
                <a:latin typeface="Lucida Console" pitchFamily="49" charset="0"/>
              </a:rPr>
              <a:t>drv_maxIRQL</a:t>
            </a:r>
            <a:r>
              <a:rPr lang="en-US" sz="1600" dirty="0" smtClean="0">
                <a:solidFill>
                  <a:schemeClr val="tx1">
                    <a:lumMod val="50000"/>
                    <a:lumOff val="50000"/>
                  </a:schemeClr>
                </a:solidFill>
                <a:latin typeface="Lucida Console" pitchFamily="49" charset="0"/>
              </a:rPr>
              <a:t>(DISPATCH_LEVEL))</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(((PoolType&amp;0x2))!=0,</a:t>
            </a:r>
          </a:p>
          <a:p>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drv_reportError</a:t>
            </a:r>
            <a:r>
              <a:rPr lang="en-US" sz="1600" dirty="0" smtClean="0">
                <a:solidFill>
                  <a:schemeClr val="tx1">
                    <a:lumMod val="50000"/>
                    <a:lumOff val="50000"/>
                  </a:schemeClr>
                </a:solidFill>
                <a:latin typeface="Lucida Console" pitchFamily="49" charset="0"/>
              </a:rPr>
              <a:t>("Must succeed pool allocations are forbidden. "</a:t>
            </a:r>
          </a:p>
          <a:p>
            <a:r>
              <a:rPr lang="en-US" sz="1600" dirty="0" smtClean="0">
                <a:solidFill>
                  <a:schemeClr val="tx1">
                    <a:lumMod val="50000"/>
                    <a:lumOff val="50000"/>
                  </a:schemeClr>
                </a:solidFill>
                <a:latin typeface="Lucida Console" pitchFamily="49" charset="0"/>
              </a:rPr>
              <a:t>    "Allocation failures cause a system crash"))</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&amp;(</a:t>
            </a:r>
            <a:r>
              <a:rPr lang="en-US" sz="1600" dirty="0" smtClean="0">
                <a:latin typeface="Lucida Console" pitchFamily="49" charset="0"/>
              </a:rPr>
              <a:t>0x2|</a:t>
            </a:r>
            <a:r>
              <a:rPr lang="en-US" sz="1600" dirty="0" smtClean="0">
                <a:solidFill>
                  <a:schemeClr val="tx1">
                    <a:lumMod val="50000"/>
                    <a:lumOff val="50000"/>
                  </a:schemeClr>
                </a:solidFill>
                <a:latin typeface="Lucida Console" pitchFamily="49" charset="0"/>
              </a:rPr>
              <a:t>POOL_RAISE_IF_ALLOCATION_FAILURE)))==0,</a:t>
            </a:r>
            <a:endParaRPr lang="en-US" sz="1600" dirty="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__post __</a:t>
            </a:r>
            <a:r>
              <a:rPr lang="en-US" sz="1600" dirty="0" err="1" smtClean="0">
                <a:solidFill>
                  <a:schemeClr val="tx1">
                    <a:lumMod val="50000"/>
                    <a:lumOff val="50000"/>
                  </a:schemeClr>
                </a:solidFill>
                <a:latin typeface="Lucida Console" pitchFamily="49" charset="0"/>
              </a:rPr>
              <a:t>maybenull</a:t>
            </a:r>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checkReturn</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&amp;(</a:t>
            </a:r>
            <a:r>
              <a:rPr lang="en-US" sz="1600" dirty="0" smtClean="0">
                <a:latin typeface="Lucida Console" pitchFamily="49" charset="0"/>
              </a:rPr>
              <a:t>0x2|</a:t>
            </a:r>
            <a:r>
              <a:rPr lang="en-US" sz="1600" dirty="0" smtClean="0">
                <a:solidFill>
                  <a:schemeClr val="tx1">
                    <a:lumMod val="50000"/>
                    <a:lumOff val="50000"/>
                  </a:schemeClr>
                </a:solidFill>
                <a:latin typeface="Lucida Console" pitchFamily="49" charset="0"/>
              </a:rPr>
              <a:t>POOL_RAISE_IF_ALLOCATION_FAILURE)))!=0,</a:t>
            </a:r>
          </a:p>
          <a:p>
            <a:r>
              <a:rPr lang="en-US" sz="1600" dirty="0" smtClean="0">
                <a:solidFill>
                  <a:schemeClr val="tx1">
                    <a:lumMod val="50000"/>
                    <a:lumOff val="50000"/>
                  </a:schemeClr>
                </a:solidFill>
                <a:latin typeface="Lucida Console" pitchFamily="49" charset="0"/>
              </a:rPr>
              <a:t>    __post __</a:t>
            </a:r>
            <a:r>
              <a:rPr lang="en-US" sz="1600" dirty="0" err="1" smtClean="0">
                <a:solidFill>
                  <a:schemeClr val="tx1">
                    <a:lumMod val="50000"/>
                    <a:lumOff val="50000"/>
                  </a:schemeClr>
                </a:solidFill>
                <a:latin typeface="Lucida Console" pitchFamily="49" charset="0"/>
              </a:rPr>
              <a:t>notnull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bcount</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NumberOfBytes</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NTKERNELAPI</a:t>
            </a:r>
          </a:p>
          <a:p>
            <a:r>
              <a:rPr lang="en-US" sz="1600" dirty="0" smtClean="0">
                <a:solidFill>
                  <a:schemeClr val="tx1">
                    <a:lumMod val="50000"/>
                    <a:lumOff val="50000"/>
                  </a:schemeClr>
                </a:solidFill>
                <a:latin typeface="Lucida Console" pitchFamily="49" charset="0"/>
              </a:rPr>
              <a:t>PVOID</a:t>
            </a:r>
          </a:p>
          <a:p>
            <a:r>
              <a:rPr lang="en-US" sz="1600" dirty="0" err="1" smtClean="0">
                <a:solidFill>
                  <a:schemeClr val="tx1">
                    <a:lumMod val="50000"/>
                    <a:lumOff val="50000"/>
                  </a:schemeClr>
                </a:solidFill>
                <a:latin typeface="Lucida Console" pitchFamily="49" charset="0"/>
              </a:rPr>
              <a:t>ExAllocatePool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drv_strictTypeMatch</a:t>
            </a:r>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drv_typeExpr</a:t>
            </a:r>
            <a:r>
              <a:rPr lang="en-US" sz="1600" dirty="0" smtClean="0">
                <a:solidFill>
                  <a:schemeClr val="tx1">
                    <a:lumMod val="50000"/>
                    <a:lumOff val="50000"/>
                  </a:schemeClr>
                </a:solidFill>
                <a:latin typeface="Lucida Console" pitchFamily="49" charset="0"/>
              </a:rPr>
              <a:t>) __in POOL_TYPE </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SIZE_T </a:t>
            </a:r>
            <a:r>
              <a:rPr lang="en-US" sz="1600" dirty="0" err="1" smtClean="0">
                <a:solidFill>
                  <a:schemeClr val="tx1">
                    <a:lumMod val="50000"/>
                    <a:lumOff val="50000"/>
                  </a:schemeClr>
                </a:solidFill>
                <a:latin typeface="Lucida Console" pitchFamily="49" charset="0"/>
              </a:rPr>
              <a:t>NumberOfBytes</a:t>
            </a:r>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a:t>
            </a:r>
            <a:endParaRPr lang="en-US" sz="1600" dirty="0">
              <a:solidFill>
                <a:schemeClr val="tx1">
                  <a:lumMod val="50000"/>
                  <a:lumOff val="50000"/>
                </a:schemeClr>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685800"/>
            <a:ext cx="8686800" cy="4770537"/>
          </a:xfrm>
          <a:prstGeom prst="rect">
            <a:avLst/>
          </a:prstGeom>
          <a:solidFill>
            <a:schemeClr val="bg2"/>
          </a:solidFill>
        </p:spPr>
        <p:txBody>
          <a:bodyPr wrap="square" rtlCol="0">
            <a:spAutoFit/>
          </a:bodyPr>
          <a:lstStyle/>
          <a:p>
            <a:r>
              <a:rPr lang="en-US" sz="1600" dirty="0" smtClean="0">
                <a:latin typeface="Lucida Console" pitchFamily="49" charset="0"/>
              </a:rPr>
              <a:t>__</a:t>
            </a:r>
            <a:r>
              <a:rPr lang="en-US" sz="1600" dirty="0" err="1" smtClean="0">
                <a:latin typeface="Lucida Console" pitchFamily="49" charset="0"/>
              </a:rPr>
              <a:t>drv_preferredFunction</a:t>
            </a:r>
            <a:r>
              <a:rPr lang="en-US" sz="1600" dirty="0" smtClean="0">
                <a:latin typeface="Lucida Console" pitchFamily="49" charset="0"/>
              </a:rPr>
              <a:t>("</a:t>
            </a:r>
            <a:r>
              <a:rPr lang="en-US" sz="1600" dirty="0" err="1" smtClean="0">
                <a:latin typeface="Lucida Console" pitchFamily="49" charset="0"/>
              </a:rPr>
              <a:t>ExAllocatePoolWithTag</a:t>
            </a:r>
            <a:r>
              <a:rPr lang="en-US" sz="1600" dirty="0" smtClean="0">
                <a:latin typeface="Lucida Console" pitchFamily="49" charset="0"/>
              </a:rPr>
              <a:t>",</a:t>
            </a:r>
          </a:p>
          <a:p>
            <a:r>
              <a:rPr lang="en-US" sz="1600" dirty="0" smtClean="0">
                <a:latin typeface="Lucida Console" pitchFamily="49" charset="0"/>
              </a:rPr>
              <a:t>    "No tag interferes with debugging.")</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drv_allocatesMem</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Mem</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(((PoolType&amp;0x1))!=0, __</a:t>
            </a:r>
            <a:r>
              <a:rPr lang="en-US" sz="1600" dirty="0" err="1" smtClean="0">
                <a:solidFill>
                  <a:schemeClr val="tx1">
                    <a:lumMod val="50000"/>
                    <a:lumOff val="50000"/>
                  </a:schemeClr>
                </a:solidFill>
                <a:latin typeface="Lucida Console" pitchFamily="49" charset="0"/>
              </a:rPr>
              <a:t>drv_maxIRQL</a:t>
            </a:r>
            <a:r>
              <a:rPr lang="en-US" sz="1600" dirty="0" smtClean="0">
                <a:solidFill>
                  <a:schemeClr val="tx1">
                    <a:lumMod val="50000"/>
                    <a:lumOff val="50000"/>
                  </a:schemeClr>
                </a:solidFill>
                <a:latin typeface="Lucida Console" pitchFamily="49" charset="0"/>
              </a:rPr>
              <a:t>(APC_LEVEL))</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(((PoolType&amp;0x1))==0, __</a:t>
            </a:r>
            <a:r>
              <a:rPr lang="en-US" sz="1600" dirty="0" err="1" smtClean="0">
                <a:solidFill>
                  <a:schemeClr val="tx1">
                    <a:lumMod val="50000"/>
                    <a:lumOff val="50000"/>
                  </a:schemeClr>
                </a:solidFill>
                <a:latin typeface="Lucida Console" pitchFamily="49" charset="0"/>
              </a:rPr>
              <a:t>drv_maxIRQL</a:t>
            </a:r>
            <a:r>
              <a:rPr lang="en-US" sz="1600" dirty="0" smtClean="0">
                <a:solidFill>
                  <a:schemeClr val="tx1">
                    <a:lumMod val="50000"/>
                    <a:lumOff val="50000"/>
                  </a:schemeClr>
                </a:solidFill>
                <a:latin typeface="Lucida Console" pitchFamily="49" charset="0"/>
              </a:rPr>
              <a:t>(DISPATCH_LEVEL))</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(((PoolType&amp;0x2))!=0,</a:t>
            </a:r>
          </a:p>
          <a:p>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drv_reportError</a:t>
            </a:r>
            <a:r>
              <a:rPr lang="en-US" sz="1600" dirty="0" smtClean="0">
                <a:solidFill>
                  <a:schemeClr val="tx1">
                    <a:lumMod val="50000"/>
                    <a:lumOff val="50000"/>
                  </a:schemeClr>
                </a:solidFill>
                <a:latin typeface="Lucida Console" pitchFamily="49" charset="0"/>
              </a:rPr>
              <a:t>("Must succeed pool allocations are forbidden. "</a:t>
            </a:r>
          </a:p>
          <a:p>
            <a:r>
              <a:rPr lang="en-US" sz="1600" dirty="0" smtClean="0">
                <a:solidFill>
                  <a:schemeClr val="tx1">
                    <a:lumMod val="50000"/>
                    <a:lumOff val="50000"/>
                  </a:schemeClr>
                </a:solidFill>
                <a:latin typeface="Lucida Console" pitchFamily="49" charset="0"/>
              </a:rPr>
              <a:t>    "Allocation failures cause a system crash"))</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&amp;(0x2|POOL_RAISE_IF_ALLOCATION_FAILURE)))==0,</a:t>
            </a:r>
          </a:p>
          <a:p>
            <a:r>
              <a:rPr lang="en-US" sz="1600" dirty="0" smtClean="0">
                <a:solidFill>
                  <a:schemeClr val="tx1">
                    <a:lumMod val="50000"/>
                    <a:lumOff val="50000"/>
                  </a:schemeClr>
                </a:solidFill>
                <a:latin typeface="Lucida Console" pitchFamily="49" charset="0"/>
              </a:rPr>
              <a:t>    __post __</a:t>
            </a:r>
            <a:r>
              <a:rPr lang="en-US" sz="1600" dirty="0" err="1" smtClean="0">
                <a:solidFill>
                  <a:schemeClr val="tx1">
                    <a:lumMod val="50000"/>
                    <a:lumOff val="50000"/>
                  </a:schemeClr>
                </a:solidFill>
                <a:latin typeface="Lucida Console" pitchFamily="49" charset="0"/>
              </a:rPr>
              <a:t>maybenull</a:t>
            </a:r>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checkReturn</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drv_when</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&amp;(0x2|POOL_RAISE_IF_ALLOCATION_FAILURE)))!=0,</a:t>
            </a:r>
          </a:p>
          <a:p>
            <a:r>
              <a:rPr lang="en-US" sz="1600" dirty="0" smtClean="0">
                <a:solidFill>
                  <a:schemeClr val="tx1">
                    <a:lumMod val="50000"/>
                    <a:lumOff val="50000"/>
                  </a:schemeClr>
                </a:solidFill>
                <a:latin typeface="Lucida Console" pitchFamily="49" charset="0"/>
              </a:rPr>
              <a:t>    __post __</a:t>
            </a:r>
            <a:r>
              <a:rPr lang="en-US" sz="1600" dirty="0" err="1" smtClean="0">
                <a:solidFill>
                  <a:schemeClr val="tx1">
                    <a:lumMod val="50000"/>
                    <a:lumOff val="50000"/>
                  </a:schemeClr>
                </a:solidFill>
                <a:latin typeface="Lucida Console" pitchFamily="49" charset="0"/>
              </a:rPr>
              <a:t>notnull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bcount</a:t>
            </a:r>
            <a:r>
              <a:rPr lang="en-US" sz="1600" dirty="0" smtClean="0">
                <a:solidFill>
                  <a:schemeClr val="tx1">
                    <a:lumMod val="50000"/>
                    <a:lumOff val="50000"/>
                  </a:schemeClr>
                </a:solidFill>
                <a:latin typeface="Lucida Console" pitchFamily="49" charset="0"/>
              </a:rPr>
              <a:t>(</a:t>
            </a:r>
            <a:r>
              <a:rPr lang="en-US" sz="1600" dirty="0" err="1" smtClean="0">
                <a:solidFill>
                  <a:schemeClr val="tx1">
                    <a:lumMod val="50000"/>
                    <a:lumOff val="50000"/>
                  </a:schemeClr>
                </a:solidFill>
                <a:latin typeface="Lucida Console" pitchFamily="49" charset="0"/>
              </a:rPr>
              <a:t>NumberOfBytes</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NTKERNELAPI</a:t>
            </a:r>
          </a:p>
          <a:p>
            <a:r>
              <a:rPr lang="en-US" sz="1600" dirty="0" smtClean="0">
                <a:solidFill>
                  <a:schemeClr val="tx1">
                    <a:lumMod val="50000"/>
                    <a:lumOff val="50000"/>
                  </a:schemeClr>
                </a:solidFill>
                <a:latin typeface="Lucida Console" pitchFamily="49" charset="0"/>
              </a:rPr>
              <a:t>PVOID</a:t>
            </a:r>
          </a:p>
          <a:p>
            <a:r>
              <a:rPr lang="en-US" sz="1600" dirty="0" err="1" smtClean="0">
                <a:solidFill>
                  <a:schemeClr val="tx1">
                    <a:lumMod val="50000"/>
                    <a:lumOff val="50000"/>
                  </a:schemeClr>
                </a:solidFill>
                <a:latin typeface="Lucida Console" pitchFamily="49" charset="0"/>
              </a:rPr>
              <a:t>ExAllocatePool</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a:t>
            </a:r>
            <a:r>
              <a:rPr lang="en-US" sz="1600" dirty="0" err="1" smtClean="0">
                <a:solidFill>
                  <a:schemeClr val="tx1">
                    <a:lumMod val="50000"/>
                    <a:lumOff val="50000"/>
                  </a:schemeClr>
                </a:solidFill>
                <a:latin typeface="Lucida Console" pitchFamily="49" charset="0"/>
              </a:rPr>
              <a:t>drv_strictTypeMatch</a:t>
            </a:r>
            <a:r>
              <a:rPr lang="en-US" sz="1600" dirty="0" smtClean="0">
                <a:solidFill>
                  <a:schemeClr val="tx1">
                    <a:lumMod val="50000"/>
                    <a:lumOff val="50000"/>
                  </a:schemeClr>
                </a:solidFill>
                <a:latin typeface="Lucida Console" pitchFamily="49" charset="0"/>
              </a:rPr>
              <a:t>(__</a:t>
            </a:r>
            <a:r>
              <a:rPr lang="en-US" sz="1600" dirty="0" err="1" smtClean="0">
                <a:solidFill>
                  <a:schemeClr val="tx1">
                    <a:lumMod val="50000"/>
                    <a:lumOff val="50000"/>
                  </a:schemeClr>
                </a:solidFill>
                <a:latin typeface="Lucida Console" pitchFamily="49" charset="0"/>
              </a:rPr>
              <a:t>drv_typeExpr</a:t>
            </a:r>
            <a:r>
              <a:rPr lang="en-US" sz="1600" dirty="0" smtClean="0">
                <a:solidFill>
                  <a:schemeClr val="tx1">
                    <a:lumMod val="50000"/>
                    <a:lumOff val="50000"/>
                  </a:schemeClr>
                </a:solidFill>
                <a:latin typeface="Lucida Console" pitchFamily="49" charset="0"/>
              </a:rPr>
              <a:t>) __in POOL_TYPE </a:t>
            </a:r>
            <a:r>
              <a:rPr lang="en-US" sz="1600" dirty="0" err="1" smtClean="0">
                <a:solidFill>
                  <a:schemeClr val="tx1">
                    <a:lumMod val="50000"/>
                    <a:lumOff val="50000"/>
                  </a:schemeClr>
                </a:solidFill>
                <a:latin typeface="Lucida Console" pitchFamily="49" charset="0"/>
              </a:rPr>
              <a:t>PoolType</a:t>
            </a:r>
            <a:r>
              <a:rPr lang="en-US" sz="1600" dirty="0" smtClean="0">
                <a:solidFill>
                  <a:schemeClr val="tx1">
                    <a:lumMod val="50000"/>
                    <a:lumOff val="50000"/>
                  </a:schemeClr>
                </a:solidFill>
                <a:latin typeface="Lucida Console" pitchFamily="49" charset="0"/>
              </a:rPr>
              <a:t>,</a:t>
            </a:r>
          </a:p>
          <a:p>
            <a:r>
              <a:rPr lang="en-US" sz="1600" dirty="0" smtClean="0">
                <a:solidFill>
                  <a:schemeClr val="tx1">
                    <a:lumMod val="50000"/>
                    <a:lumOff val="50000"/>
                  </a:schemeClr>
                </a:solidFill>
                <a:latin typeface="Lucida Console" pitchFamily="49" charset="0"/>
              </a:rPr>
              <a:t>    __in SIZE_T </a:t>
            </a:r>
            <a:r>
              <a:rPr lang="en-US" sz="1600" dirty="0" err="1" smtClean="0">
                <a:solidFill>
                  <a:schemeClr val="tx1">
                    <a:lumMod val="50000"/>
                    <a:lumOff val="50000"/>
                  </a:schemeClr>
                </a:solidFill>
                <a:latin typeface="Lucida Console" pitchFamily="49" charset="0"/>
              </a:rPr>
              <a:t>NumberOfBytes</a:t>
            </a:r>
            <a:endParaRPr lang="en-US" sz="1600" dirty="0" smtClean="0">
              <a:solidFill>
                <a:schemeClr val="tx1">
                  <a:lumMod val="50000"/>
                  <a:lumOff val="50000"/>
                </a:schemeClr>
              </a:solidFill>
              <a:latin typeface="Lucida Console" pitchFamily="49" charset="0"/>
            </a:endParaRPr>
          </a:p>
          <a:p>
            <a:r>
              <a:rPr lang="en-US" sz="1600" dirty="0" smtClean="0">
                <a:solidFill>
                  <a:schemeClr val="tx1">
                    <a:lumMod val="50000"/>
                    <a:lumOff val="50000"/>
                  </a:schemeClr>
                </a:solidFill>
                <a:latin typeface="Lucida Console" pitchFamily="49" charset="0"/>
              </a:rPr>
              <a:t>    );</a:t>
            </a:r>
            <a:endParaRPr lang="en-US" sz="1600" dirty="0">
              <a:solidFill>
                <a:schemeClr val="tx1">
                  <a:lumMod val="50000"/>
                  <a:lumOff val="50000"/>
                </a:schemeClr>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81000" y="609600"/>
            <a:ext cx="8380412" cy="1191095"/>
          </a:xfrm>
        </p:spPr>
        <p:txBody>
          <a:bodyPr>
            <a:normAutofit/>
          </a:bodyPr>
          <a:lstStyle/>
          <a:p>
            <a:r>
              <a:rPr lang="en-US" sz="4000" dirty="0" smtClean="0">
                <a:solidFill>
                  <a:schemeClr val="tx1"/>
                </a:solidFill>
                <a:effectLst/>
              </a:rPr>
              <a:t>Problem</a:t>
            </a:r>
            <a:br>
              <a:rPr lang="en-US" sz="4000" dirty="0" smtClean="0">
                <a:solidFill>
                  <a:schemeClr val="tx1"/>
                </a:solidFill>
                <a:effectLst/>
              </a:rPr>
            </a:br>
            <a:r>
              <a:rPr lang="en-US" sz="2800" dirty="0" smtClean="0">
                <a:solidFill>
                  <a:schemeClr val="tx1"/>
                </a:solidFill>
                <a:effectLst/>
              </a:rPr>
              <a:t>Buffer overruns</a:t>
            </a:r>
            <a:endParaRPr lang="en-US" sz="4000" dirty="0">
              <a:solidFill>
                <a:schemeClr val="tx1"/>
              </a:solidFill>
              <a:effectLst/>
            </a:endParaRPr>
          </a:p>
        </p:txBody>
      </p:sp>
      <p:sp>
        <p:nvSpPr>
          <p:cNvPr id="17411" name="Rectangle 3"/>
          <p:cNvSpPr>
            <a:spLocks noGrp="1" noChangeArrowheads="1"/>
          </p:cNvSpPr>
          <p:nvPr>
            <p:ph type="body" idx="1"/>
          </p:nvPr>
        </p:nvSpPr>
        <p:spPr>
          <a:xfrm>
            <a:off x="381000" y="1905000"/>
            <a:ext cx="8382000" cy="4800600"/>
          </a:xfrm>
        </p:spPr>
        <p:txBody>
          <a:bodyPr>
            <a:noAutofit/>
          </a:bodyPr>
          <a:lstStyle/>
          <a:p>
            <a:pPr>
              <a:lnSpc>
                <a:spcPct val="75000"/>
              </a:lnSpc>
              <a:buFont typeface="Arial" pitchFamily="34" charset="0"/>
              <a:buChar char="•"/>
            </a:pPr>
            <a:r>
              <a:rPr lang="en-US" sz="2400" dirty="0" smtClean="0">
                <a:latin typeface="Segoe UI" pitchFamily="34" charset="0"/>
                <a:cs typeface="Segoe UI" pitchFamily="34" charset="0"/>
              </a:rPr>
              <a:t>Buffer overruns are always a risk</a:t>
            </a:r>
          </a:p>
          <a:p>
            <a:pPr lvl="1">
              <a:lnSpc>
                <a:spcPct val="75000"/>
              </a:lnSpc>
              <a:buFont typeface="Arial" pitchFamily="34" charset="0"/>
              <a:buChar char="•"/>
            </a:pPr>
            <a:r>
              <a:rPr lang="en-US" sz="2000" dirty="0" smtClean="0">
                <a:latin typeface="Segoe UI" pitchFamily="34" charset="0"/>
                <a:cs typeface="Segoe UI" pitchFamily="34" charset="0"/>
              </a:rPr>
              <a:t>Reliability</a:t>
            </a:r>
          </a:p>
          <a:p>
            <a:pPr lvl="1">
              <a:lnSpc>
                <a:spcPct val="75000"/>
              </a:lnSpc>
              <a:buFont typeface="Arial" pitchFamily="34" charset="0"/>
              <a:buChar char="•"/>
            </a:pPr>
            <a:r>
              <a:rPr lang="en-US" sz="2000" dirty="0" smtClean="0">
                <a:latin typeface="Segoe UI" pitchFamily="34" charset="0"/>
                <a:cs typeface="Segoe UI" pitchFamily="34" charset="0"/>
              </a:rPr>
              <a:t>Security</a:t>
            </a:r>
          </a:p>
          <a:p>
            <a:pPr>
              <a:lnSpc>
                <a:spcPct val="75000"/>
              </a:lnSpc>
              <a:buFont typeface="Arial" pitchFamily="34" charset="0"/>
              <a:buChar char="•"/>
            </a:pPr>
            <a:r>
              <a:rPr lang="en-US" sz="2400" dirty="0" smtClean="0">
                <a:latin typeface="Segoe UI" pitchFamily="34" charset="0"/>
                <a:cs typeface="Segoe UI" pitchFamily="34" charset="0"/>
              </a:rPr>
              <a:t>PFD can check that the size you expect is the size you used</a:t>
            </a:r>
          </a:p>
          <a:p>
            <a:pPr>
              <a:lnSpc>
                <a:spcPct val="75000"/>
              </a:lnSpc>
              <a:buFont typeface="Arial" pitchFamily="34" charset="0"/>
              <a:buChar char="•"/>
            </a:pPr>
            <a:r>
              <a:rPr lang="en-US" sz="2400" dirty="0" smtClean="0">
                <a:latin typeface="Segoe UI" pitchFamily="34" charset="0"/>
                <a:cs typeface="Segoe UI" pitchFamily="34" charset="0"/>
              </a:rPr>
              <a:t>You can specify the size in bytes or elements</a:t>
            </a:r>
          </a:p>
          <a:p>
            <a:pPr>
              <a:lnSpc>
                <a:spcPct val="75000"/>
              </a:lnSpc>
              <a:buFont typeface="Arial" pitchFamily="34" charset="0"/>
              <a:buChar char="•"/>
            </a:pPr>
            <a:r>
              <a:rPr lang="en-US" sz="2400" dirty="0" smtClean="0">
                <a:latin typeface="Segoe UI" pitchFamily="34" charset="0"/>
                <a:cs typeface="Segoe UI" pitchFamily="34" charset="0"/>
              </a:rPr>
              <a:t>PFD finds:</a:t>
            </a:r>
          </a:p>
          <a:p>
            <a:pPr lvl="1">
              <a:lnSpc>
                <a:spcPct val="75000"/>
              </a:lnSpc>
              <a:buFont typeface="Arial" pitchFamily="34" charset="0"/>
              <a:buChar char="•"/>
            </a:pPr>
            <a:r>
              <a:rPr lang="en-US" sz="2000" dirty="0" smtClean="0">
                <a:latin typeface="Segoe UI" pitchFamily="34" charset="0"/>
                <a:cs typeface="Segoe UI" pitchFamily="34" charset="0"/>
              </a:rPr>
              <a:t>Buffer isn’t as big as the size (caller and </a:t>
            </a:r>
            <a:r>
              <a:rPr lang="en-US" sz="2000" dirty="0" err="1" smtClean="0">
                <a:latin typeface="Segoe UI" pitchFamily="34" charset="0"/>
                <a:cs typeface="Segoe UI" pitchFamily="34" charset="0"/>
              </a:rPr>
              <a:t>callee</a:t>
            </a:r>
            <a:r>
              <a:rPr lang="en-US" sz="2000" dirty="0" smtClean="0">
                <a:latin typeface="Segoe UI" pitchFamily="34" charset="0"/>
                <a:cs typeface="Segoe UI" pitchFamily="34" charset="0"/>
              </a:rPr>
              <a:t>)</a:t>
            </a:r>
          </a:p>
          <a:p>
            <a:pPr lvl="1">
              <a:lnSpc>
                <a:spcPct val="75000"/>
              </a:lnSpc>
              <a:buFont typeface="Arial" pitchFamily="34" charset="0"/>
              <a:buChar char="•"/>
            </a:pPr>
            <a:r>
              <a:rPr lang="en-US" sz="2000" dirty="0" smtClean="0">
                <a:latin typeface="Segoe UI" pitchFamily="34" charset="0"/>
                <a:cs typeface="Segoe UI" pitchFamily="34" charset="0"/>
              </a:rPr>
              <a:t>Running off end (or beginning) of buffer</a:t>
            </a:r>
          </a:p>
          <a:p>
            <a:pPr lvl="1">
              <a:lnSpc>
                <a:spcPct val="75000"/>
              </a:lnSpc>
              <a:buFont typeface="Arial" pitchFamily="34" charset="0"/>
              <a:buChar char="•"/>
            </a:pPr>
            <a:r>
              <a:rPr lang="en-US" sz="2000" dirty="0" smtClean="0">
                <a:latin typeface="Segoe UI" pitchFamily="34" charset="0"/>
                <a:cs typeface="Segoe UI" pitchFamily="34" charset="0"/>
              </a:rPr>
              <a:t>No information or unhelpful information about size</a:t>
            </a:r>
            <a:endParaRPr lang="en-US" sz="2000" dirty="0">
              <a:latin typeface="Segoe UI" pitchFamily="34" charset="0"/>
              <a:cs typeface="Segoe UI" pitchFamily="34" charset="0"/>
            </a:endParaRP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90600"/>
          </a:xfrm>
        </p:spPr>
        <p:txBody>
          <a:bodyPr>
            <a:normAutofit/>
          </a:bodyPr>
          <a:lstStyle/>
          <a:p>
            <a:r>
              <a:rPr sz="2800" smtClean="0">
                <a:solidFill>
                  <a:schemeClr val="tx1"/>
                </a:solidFill>
                <a:effectLst/>
              </a:rPr>
              <a:t>Buffer Annotations</a:t>
            </a:r>
            <a:endParaRPr lang="en-US" sz="2800" dirty="0">
              <a:solidFill>
                <a:schemeClr val="tx1"/>
              </a:solidFill>
              <a:effectLst/>
            </a:endParaRPr>
          </a:p>
        </p:txBody>
      </p:sp>
      <p:sp>
        <p:nvSpPr>
          <p:cNvPr id="3" name="Text Placeholder 2"/>
          <p:cNvSpPr>
            <a:spLocks noGrp="1"/>
          </p:cNvSpPr>
          <p:nvPr>
            <p:ph type="body" idx="1"/>
          </p:nvPr>
        </p:nvSpPr>
        <p:spPr>
          <a:xfrm>
            <a:off x="381000" y="1600200"/>
            <a:ext cx="8380412" cy="4191000"/>
          </a:xfrm>
        </p:spPr>
        <p:txBody>
          <a:bodyPr>
            <a:normAutofit/>
          </a:bodyPr>
          <a:lstStyle/>
          <a:p>
            <a:pPr>
              <a:buFont typeface="Arial" pitchFamily="34" charset="0"/>
              <a:buChar char="•"/>
            </a:pPr>
            <a:r>
              <a:rPr lang="en-US" sz="2000" dirty="0" smtClean="0"/>
              <a:t>_</a:t>
            </a:r>
            <a:r>
              <a:rPr lang="en-US" sz="2000" dirty="0" err="1" smtClean="0"/>
              <a:t>bcount</a:t>
            </a:r>
            <a:r>
              <a:rPr lang="en-US" sz="2000" dirty="0" smtClean="0"/>
              <a:t>: where to find the size, in bytes.</a:t>
            </a:r>
          </a:p>
          <a:p>
            <a:pPr>
              <a:buFont typeface="Arial" pitchFamily="34" charset="0"/>
              <a:buChar char="•"/>
            </a:pPr>
            <a:r>
              <a:rPr lang="en-US" sz="2000" dirty="0" smtClean="0"/>
              <a:t>_</a:t>
            </a:r>
            <a:r>
              <a:rPr lang="en-US" sz="2000" dirty="0" err="1" smtClean="0"/>
              <a:t>ecount</a:t>
            </a:r>
            <a:r>
              <a:rPr lang="en-US" sz="2000" dirty="0" smtClean="0"/>
              <a:t>: where to find the size, in elements</a:t>
            </a:r>
          </a:p>
          <a:p>
            <a:pPr>
              <a:buFont typeface="Arial" pitchFamily="34" charset="0"/>
              <a:buChar char="•"/>
            </a:pPr>
            <a:r>
              <a:rPr lang="en-US" sz="2000" dirty="0" smtClean="0"/>
              <a:t>_part, _full: is all the buffer used (and how much)</a:t>
            </a:r>
          </a:p>
          <a:p>
            <a:pPr>
              <a:buFont typeface="Arial" pitchFamily="34" charset="0"/>
              <a:buChar char="•"/>
            </a:pPr>
            <a:r>
              <a:rPr lang="en-US" sz="2000" dirty="0" smtClean="0"/>
              <a:t>Compose into single tokens like __</a:t>
            </a:r>
            <a:r>
              <a:rPr lang="en-US" sz="2000" dirty="0" err="1" smtClean="0"/>
              <a:t>deref_inout_ecount_part</a:t>
            </a:r>
            <a:r>
              <a:rPr lang="en-US" sz="2000" dirty="0" smtClean="0"/>
              <a:t>(</a:t>
            </a:r>
            <a:r>
              <a:rPr lang="en-US" sz="2000" dirty="0" err="1" smtClean="0"/>
              <a:t>size,length</a:t>
            </a:r>
            <a:r>
              <a:rPr lang="en-US" sz="2000" dirty="0" smtClean="0"/>
              <a:t>)</a:t>
            </a:r>
            <a:endParaRPr lang="en-US" sz="2000" dirty="0"/>
          </a:p>
        </p:txBody>
      </p:sp>
    </p:spTree>
  </p:cSld>
  <p:clrMapOvr>
    <a:overrideClrMapping bg1="lt1" tx1="dk1" bg2="lt2" tx2="dk2" accent1="accent1" accent2="accent2" accent3="accent3" accent4="accent4" accent5="accent5" accent6="accent6" hlink="hlink" folHlink="folHlink"/>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457200"/>
            <a:ext cx="8380412" cy="1191095"/>
          </a:xfrm>
        </p:spPr>
        <p:txBody>
          <a:bodyPr>
            <a:normAutofit/>
          </a:bodyPr>
          <a:lstStyle/>
          <a:p>
            <a:r>
              <a:rPr lang="en-US" sz="2800" dirty="0" smtClean="0"/>
              <a:t>Example</a:t>
            </a:r>
            <a:br>
              <a:rPr lang="en-US" sz="2800" dirty="0" smtClean="0"/>
            </a:br>
            <a:r>
              <a:rPr lang="en-US" sz="2800" dirty="0" smtClean="0">
                <a:solidFill>
                  <a:schemeClr val="accent1"/>
                </a:solidFill>
              </a:rPr>
              <a:t>Buffer annotations</a:t>
            </a:r>
            <a:endParaRPr lang="en-US" sz="2800" dirty="0">
              <a:solidFill>
                <a:schemeClr val="accent1"/>
              </a:solidFill>
            </a:endParaRPr>
          </a:p>
        </p:txBody>
      </p:sp>
      <p:sp>
        <p:nvSpPr>
          <p:cNvPr id="18435" name="Text Box 3"/>
          <p:cNvSpPr txBox="1">
            <a:spLocks noChangeArrowheads="1"/>
          </p:cNvSpPr>
          <p:nvPr/>
        </p:nvSpPr>
        <p:spPr bwMode="auto">
          <a:xfrm>
            <a:off x="415328" y="1905824"/>
            <a:ext cx="8305800" cy="2990049"/>
          </a:xfrm>
          <a:prstGeom prst="rect">
            <a:avLst/>
          </a:prstGeom>
          <a:solidFill>
            <a:schemeClr val="bg2"/>
          </a:solidFill>
          <a:ln w="12700">
            <a:solidFill>
              <a:schemeClr val="bg2"/>
            </a:solidFill>
            <a:miter lim="800000"/>
            <a:headEnd type="none" w="sm" len="sm"/>
            <a:tailEnd type="none" w="sm" len="sm"/>
          </a:ln>
          <a:effectLst/>
        </p:spPr>
        <p:txBody>
          <a:bodyPr lIns="91432" tIns="45717" rIns="91432" bIns="45717" anchor="ctr"/>
          <a:lstStyle/>
          <a:p>
            <a:pPr>
              <a:lnSpc>
                <a:spcPct val="85000"/>
              </a:lnSpc>
              <a:spcBef>
                <a:spcPct val="20000"/>
              </a:spcBef>
            </a:pPr>
            <a:r>
              <a:rPr lang="en-US" sz="1400" dirty="0">
                <a:solidFill>
                  <a:schemeClr val="tx2"/>
                </a:solidFill>
                <a:latin typeface="Lucida Console" pitchFamily="49" charset="0"/>
              </a:rPr>
              <a:t>NTKERNELAPI</a:t>
            </a:r>
          </a:p>
          <a:p>
            <a:pPr>
              <a:lnSpc>
                <a:spcPct val="85000"/>
              </a:lnSpc>
              <a:spcBef>
                <a:spcPct val="20000"/>
              </a:spcBef>
            </a:pPr>
            <a:r>
              <a:rPr lang="en-US" sz="1400" dirty="0">
                <a:solidFill>
                  <a:schemeClr val="tx2"/>
                </a:solidFill>
                <a:latin typeface="Lucida Console" pitchFamily="49" charset="0"/>
              </a:rPr>
              <a:t>PIRP</a:t>
            </a:r>
          </a:p>
          <a:p>
            <a:pPr>
              <a:lnSpc>
                <a:spcPct val="85000"/>
              </a:lnSpc>
              <a:spcBef>
                <a:spcPct val="20000"/>
              </a:spcBef>
            </a:pPr>
            <a:r>
              <a:rPr lang="en-US" sz="1400" dirty="0" err="1">
                <a:solidFill>
                  <a:schemeClr val="tx2"/>
                </a:solidFill>
                <a:latin typeface="Lucida Console" pitchFamily="49" charset="0"/>
              </a:rPr>
              <a:t>IoBuildDeviceIoControlRequest</a:t>
            </a:r>
            <a:r>
              <a:rPr lang="en-US" sz="1400" dirty="0">
                <a:solidFill>
                  <a:schemeClr val="tx2"/>
                </a:solidFill>
                <a:latin typeface="Lucida Console" pitchFamily="49" charset="0"/>
              </a:rPr>
              <a:t>(</a:t>
            </a:r>
          </a:p>
          <a:p>
            <a:pPr>
              <a:lnSpc>
                <a:spcPct val="85000"/>
              </a:lnSpc>
              <a:spcBef>
                <a:spcPct val="20000"/>
              </a:spcBef>
            </a:pPr>
            <a:r>
              <a:rPr lang="en-US" sz="1400" dirty="0">
                <a:solidFill>
                  <a:schemeClr val="tx2"/>
                </a:solidFill>
                <a:latin typeface="Lucida Console" pitchFamily="49" charset="0"/>
              </a:rPr>
              <a:t>    __in  ULONG </a:t>
            </a:r>
            <a:r>
              <a:rPr lang="en-US" sz="1400" dirty="0" err="1">
                <a:solidFill>
                  <a:schemeClr val="tx2"/>
                </a:solidFill>
                <a:latin typeface="Lucida Console" pitchFamily="49" charset="0"/>
              </a:rPr>
              <a:t>IoControlCode</a:t>
            </a:r>
            <a:r>
              <a:rPr lang="en-US" sz="1400" dirty="0">
                <a:solidFill>
                  <a:schemeClr val="tx2"/>
                </a:solidFill>
                <a:latin typeface="Lucida Console" pitchFamily="49" charset="0"/>
              </a:rPr>
              <a:t>,</a:t>
            </a:r>
          </a:p>
          <a:p>
            <a:pPr>
              <a:lnSpc>
                <a:spcPct val="85000"/>
              </a:lnSpc>
              <a:spcBef>
                <a:spcPct val="20000"/>
              </a:spcBef>
            </a:pPr>
            <a:r>
              <a:rPr lang="en-US" sz="1400" dirty="0">
                <a:solidFill>
                  <a:schemeClr val="tx2"/>
                </a:solidFill>
                <a:latin typeface="Lucida Console" pitchFamily="49" charset="0"/>
              </a:rPr>
              <a:t>    __in  PDEVICE_OBJECT </a:t>
            </a:r>
            <a:r>
              <a:rPr lang="en-US" sz="1400" dirty="0" err="1">
                <a:solidFill>
                  <a:schemeClr val="tx2"/>
                </a:solidFill>
                <a:latin typeface="Lucida Console" pitchFamily="49" charset="0"/>
              </a:rPr>
              <a:t>DeviceObject</a:t>
            </a:r>
            <a:r>
              <a:rPr lang="en-US" sz="1400" dirty="0">
                <a:solidFill>
                  <a:schemeClr val="tx2"/>
                </a:solidFill>
                <a:latin typeface="Lucida Console" pitchFamily="49" charset="0"/>
              </a:rPr>
              <a:t>,</a:t>
            </a:r>
          </a:p>
          <a:p>
            <a:pPr>
              <a:lnSpc>
                <a:spcPct val="85000"/>
              </a:lnSpc>
              <a:spcBef>
                <a:spcPct val="20000"/>
              </a:spcBef>
            </a:pPr>
            <a:r>
              <a:rPr lang="en-US" sz="1400" b="1" dirty="0">
                <a:solidFill>
                  <a:schemeClr val="accent5"/>
                </a:solidFill>
                <a:latin typeface="Lucida Console" pitchFamily="49" charset="0"/>
              </a:rPr>
              <a:t>    __</a:t>
            </a:r>
            <a:r>
              <a:rPr lang="en-US" sz="1400" b="1" dirty="0" err="1">
                <a:solidFill>
                  <a:schemeClr val="accent5"/>
                </a:solidFill>
                <a:latin typeface="Lucida Console" pitchFamily="49" charset="0"/>
              </a:rPr>
              <a:t>in_opt_bcount</a:t>
            </a:r>
            <a:r>
              <a:rPr lang="en-US" sz="1400" b="1" dirty="0">
                <a:solidFill>
                  <a:schemeClr val="accent5"/>
                </a:solidFill>
                <a:latin typeface="Lucida Console" pitchFamily="49" charset="0"/>
              </a:rPr>
              <a:t>(</a:t>
            </a:r>
            <a:r>
              <a:rPr lang="en-US" sz="1400" b="1" dirty="0" err="1">
                <a:solidFill>
                  <a:schemeClr val="accent5"/>
                </a:solidFill>
                <a:latin typeface="Lucida Console" pitchFamily="49" charset="0"/>
              </a:rPr>
              <a:t>InputBufferLength</a:t>
            </a:r>
            <a:r>
              <a:rPr lang="en-US" sz="1400" b="1" dirty="0">
                <a:solidFill>
                  <a:schemeClr val="accent5"/>
                </a:solidFill>
                <a:latin typeface="Lucida Console" pitchFamily="49" charset="0"/>
              </a:rPr>
              <a:t>)</a:t>
            </a:r>
            <a:r>
              <a:rPr lang="en-US" sz="1400" dirty="0">
                <a:solidFill>
                  <a:schemeClr val="tx2"/>
                </a:solidFill>
                <a:latin typeface="Lucida Console" pitchFamily="49" charset="0"/>
              </a:rPr>
              <a:t> </a:t>
            </a:r>
            <a:r>
              <a:rPr lang="en-US" sz="1400" dirty="0" smtClean="0">
                <a:solidFill>
                  <a:schemeClr val="tx2"/>
                </a:solidFill>
                <a:latin typeface="Lucida Console" pitchFamily="49" charset="0"/>
              </a:rPr>
              <a:t>PVOID </a:t>
            </a:r>
            <a:r>
              <a:rPr lang="en-US" sz="1400" dirty="0" err="1">
                <a:solidFill>
                  <a:schemeClr val="tx2"/>
                </a:solidFill>
                <a:latin typeface="Lucida Console" pitchFamily="49" charset="0"/>
              </a:rPr>
              <a:t>InputBuffer</a:t>
            </a:r>
            <a:r>
              <a:rPr lang="en-US" sz="1400" dirty="0">
                <a:solidFill>
                  <a:schemeClr val="tx2"/>
                </a:solidFill>
                <a:latin typeface="Lucida Console" pitchFamily="49" charset="0"/>
              </a:rPr>
              <a:t>,</a:t>
            </a:r>
          </a:p>
          <a:p>
            <a:pPr>
              <a:lnSpc>
                <a:spcPct val="85000"/>
              </a:lnSpc>
              <a:spcBef>
                <a:spcPct val="20000"/>
              </a:spcBef>
            </a:pPr>
            <a:r>
              <a:rPr lang="en-US" sz="1400" dirty="0">
                <a:solidFill>
                  <a:schemeClr val="tx2"/>
                </a:solidFill>
                <a:latin typeface="Lucida Console" pitchFamily="49" charset="0"/>
              </a:rPr>
              <a:t>    __in  ULONG </a:t>
            </a:r>
            <a:r>
              <a:rPr lang="en-US" sz="1400" dirty="0" err="1">
                <a:solidFill>
                  <a:schemeClr val="tx2"/>
                </a:solidFill>
                <a:latin typeface="Lucida Console" pitchFamily="49" charset="0"/>
              </a:rPr>
              <a:t>InputBufferLength</a:t>
            </a:r>
            <a:r>
              <a:rPr lang="en-US" sz="1400" dirty="0">
                <a:solidFill>
                  <a:schemeClr val="tx2"/>
                </a:solidFill>
                <a:latin typeface="Lucida Console" pitchFamily="49" charset="0"/>
              </a:rPr>
              <a:t>,</a:t>
            </a:r>
          </a:p>
          <a:p>
            <a:pPr>
              <a:lnSpc>
                <a:spcPct val="85000"/>
              </a:lnSpc>
              <a:spcBef>
                <a:spcPct val="20000"/>
              </a:spcBef>
            </a:pPr>
            <a:r>
              <a:rPr lang="en-US" sz="1400" dirty="0">
                <a:solidFill>
                  <a:schemeClr val="tx2"/>
                </a:solidFill>
                <a:latin typeface="Lucida Console" pitchFamily="49" charset="0"/>
              </a:rPr>
              <a:t>    </a:t>
            </a:r>
            <a:r>
              <a:rPr lang="en-US" sz="1400" b="1" dirty="0">
                <a:solidFill>
                  <a:schemeClr val="accent5"/>
                </a:solidFill>
                <a:latin typeface="Lucida Console" pitchFamily="49" charset="0"/>
              </a:rPr>
              <a:t>__</a:t>
            </a:r>
            <a:r>
              <a:rPr lang="en-US" sz="1400" b="1" dirty="0" err="1">
                <a:solidFill>
                  <a:schemeClr val="accent5"/>
                </a:solidFill>
                <a:latin typeface="Lucida Console" pitchFamily="49" charset="0"/>
              </a:rPr>
              <a:t>out_opt_bcount</a:t>
            </a:r>
            <a:r>
              <a:rPr lang="en-US" sz="1400" b="1" dirty="0">
                <a:solidFill>
                  <a:schemeClr val="accent5"/>
                </a:solidFill>
                <a:latin typeface="Lucida Console" pitchFamily="49" charset="0"/>
              </a:rPr>
              <a:t>(</a:t>
            </a:r>
            <a:r>
              <a:rPr lang="en-US" sz="1400" b="1" dirty="0" err="1">
                <a:solidFill>
                  <a:schemeClr val="accent5"/>
                </a:solidFill>
                <a:latin typeface="Lucida Console" pitchFamily="49" charset="0"/>
              </a:rPr>
              <a:t>OutputBufferLength</a:t>
            </a:r>
            <a:r>
              <a:rPr lang="en-US" sz="1400" b="1" dirty="0">
                <a:solidFill>
                  <a:schemeClr val="accent5"/>
                </a:solidFill>
                <a:latin typeface="Lucida Console" pitchFamily="49" charset="0"/>
              </a:rPr>
              <a:t>) </a:t>
            </a:r>
            <a:r>
              <a:rPr lang="en-US" sz="1400" dirty="0">
                <a:solidFill>
                  <a:schemeClr val="tx2"/>
                </a:solidFill>
                <a:latin typeface="Lucida Console" pitchFamily="49" charset="0"/>
              </a:rPr>
              <a:t>PVOID </a:t>
            </a:r>
            <a:r>
              <a:rPr lang="en-US" sz="1400" dirty="0" err="1">
                <a:solidFill>
                  <a:schemeClr val="tx2"/>
                </a:solidFill>
                <a:latin typeface="Lucida Console" pitchFamily="49" charset="0"/>
              </a:rPr>
              <a:t>OutputBuffer</a:t>
            </a:r>
            <a:r>
              <a:rPr lang="en-US" sz="1400" dirty="0">
                <a:solidFill>
                  <a:schemeClr val="tx2"/>
                </a:solidFill>
                <a:latin typeface="Lucida Console" pitchFamily="49" charset="0"/>
              </a:rPr>
              <a:t>,</a:t>
            </a:r>
          </a:p>
          <a:p>
            <a:pPr>
              <a:lnSpc>
                <a:spcPct val="85000"/>
              </a:lnSpc>
              <a:spcBef>
                <a:spcPct val="20000"/>
              </a:spcBef>
            </a:pPr>
            <a:r>
              <a:rPr lang="en-US" sz="1400" dirty="0">
                <a:solidFill>
                  <a:schemeClr val="tx2"/>
                </a:solidFill>
                <a:latin typeface="Lucida Console" pitchFamily="49" charset="0"/>
              </a:rPr>
              <a:t>    __in ULONG </a:t>
            </a:r>
            <a:r>
              <a:rPr lang="en-US" sz="1400" dirty="0" err="1">
                <a:solidFill>
                  <a:schemeClr val="tx2"/>
                </a:solidFill>
                <a:latin typeface="Lucida Console" pitchFamily="49" charset="0"/>
              </a:rPr>
              <a:t>OutputBufferLength</a:t>
            </a:r>
            <a:r>
              <a:rPr lang="en-US" sz="1400" dirty="0">
                <a:solidFill>
                  <a:schemeClr val="tx2"/>
                </a:solidFill>
                <a:latin typeface="Lucida Console" pitchFamily="49" charset="0"/>
              </a:rPr>
              <a:t>,</a:t>
            </a:r>
          </a:p>
          <a:p>
            <a:pPr>
              <a:lnSpc>
                <a:spcPct val="85000"/>
              </a:lnSpc>
              <a:spcBef>
                <a:spcPct val="20000"/>
              </a:spcBef>
            </a:pPr>
            <a:r>
              <a:rPr lang="en-US" sz="1400" dirty="0">
                <a:solidFill>
                  <a:schemeClr val="tx2"/>
                </a:solidFill>
                <a:latin typeface="Lucida Console" pitchFamily="49" charset="0"/>
              </a:rPr>
              <a:t>    __in BOOLEAN </a:t>
            </a:r>
            <a:r>
              <a:rPr lang="en-US" sz="1400" dirty="0" err="1">
                <a:solidFill>
                  <a:schemeClr val="tx2"/>
                </a:solidFill>
                <a:latin typeface="Lucida Console" pitchFamily="49" charset="0"/>
              </a:rPr>
              <a:t>InternalDeviceIoControl</a:t>
            </a:r>
            <a:r>
              <a:rPr lang="en-US" sz="1400" dirty="0">
                <a:solidFill>
                  <a:schemeClr val="tx2"/>
                </a:solidFill>
                <a:latin typeface="Lucida Console" pitchFamily="49" charset="0"/>
              </a:rPr>
              <a:t>,</a:t>
            </a:r>
          </a:p>
          <a:p>
            <a:pPr>
              <a:lnSpc>
                <a:spcPct val="85000"/>
              </a:lnSpc>
              <a:spcBef>
                <a:spcPct val="20000"/>
              </a:spcBef>
            </a:pPr>
            <a:r>
              <a:rPr lang="en-US" sz="1400" dirty="0">
                <a:solidFill>
                  <a:schemeClr val="tx2"/>
                </a:solidFill>
                <a:latin typeface="Lucida Console" pitchFamily="49" charset="0"/>
              </a:rPr>
              <a:t>    __in PKEVENT Event,</a:t>
            </a:r>
          </a:p>
          <a:p>
            <a:pPr>
              <a:lnSpc>
                <a:spcPct val="85000"/>
              </a:lnSpc>
              <a:spcBef>
                <a:spcPct val="20000"/>
              </a:spcBef>
            </a:pPr>
            <a:r>
              <a:rPr lang="en-US" sz="1400" dirty="0">
                <a:solidFill>
                  <a:schemeClr val="tx2"/>
                </a:solidFill>
                <a:latin typeface="Lucida Console" pitchFamily="49" charset="0"/>
              </a:rPr>
              <a:t>    __out PIO_STATUS_BLOCK </a:t>
            </a:r>
            <a:r>
              <a:rPr lang="en-US" sz="1400" dirty="0" err="1">
                <a:solidFill>
                  <a:schemeClr val="tx2"/>
                </a:solidFill>
                <a:latin typeface="Lucida Console" pitchFamily="49" charset="0"/>
              </a:rPr>
              <a:t>IoStatusBlock</a:t>
            </a:r>
            <a:endParaRPr lang="en-US" sz="1400" dirty="0">
              <a:solidFill>
                <a:schemeClr val="tx2"/>
              </a:solidFill>
              <a:latin typeface="Lucida Console" pitchFamily="49" charset="0"/>
            </a:endParaRPr>
          </a:p>
          <a:p>
            <a:pPr>
              <a:lnSpc>
                <a:spcPct val="85000"/>
              </a:lnSpc>
              <a:spcBef>
                <a:spcPct val="20000"/>
              </a:spcBef>
            </a:pPr>
            <a:r>
              <a:rPr lang="en-US" sz="1400" dirty="0">
                <a:solidFill>
                  <a:schemeClr val="tx2"/>
                </a:solidFill>
                <a:latin typeface="Lucida Console" pitchFamily="49" charset="0"/>
              </a:rPr>
              <a:t>    );</a:t>
            </a:r>
          </a:p>
        </p:txBody>
      </p:sp>
      <p:sp>
        <p:nvSpPr>
          <p:cNvPr id="6" name="Text Box 3"/>
          <p:cNvSpPr txBox="1">
            <a:spLocks noChangeArrowheads="1"/>
          </p:cNvSpPr>
          <p:nvPr/>
        </p:nvSpPr>
        <p:spPr bwMode="auto">
          <a:xfrm>
            <a:off x="457200" y="5181600"/>
            <a:ext cx="8229600" cy="704049"/>
          </a:xfrm>
          <a:prstGeom prst="rect">
            <a:avLst/>
          </a:prstGeom>
          <a:solidFill>
            <a:schemeClr val="bg2"/>
          </a:solidFill>
          <a:ln w="12700">
            <a:solidFill>
              <a:schemeClr val="bg2"/>
            </a:solidFill>
            <a:miter lim="800000"/>
            <a:headEnd type="none" w="sm" len="sm"/>
            <a:tailEnd type="none" w="sm" len="sm"/>
          </a:ln>
          <a:effectLst/>
        </p:spPr>
        <p:txBody>
          <a:bodyPr lIns="91432" tIns="45717" rIns="91432" bIns="45717" anchor="ctr"/>
          <a:lstStyle/>
          <a:p>
            <a:pPr algn="ctr">
              <a:spcBef>
                <a:spcPct val="50000"/>
              </a:spcBef>
            </a:pPr>
            <a:r>
              <a:rPr lang="en-US" sz="2800" b="1" dirty="0" smtClean="0">
                <a:ln w="12700" cmpd="sng">
                  <a:noFill/>
                  <a:prstDash val="solid"/>
                  <a:miter lim="800000"/>
                </a:ln>
              </a:rPr>
              <a:t>Fewer buffer overruns</a:t>
            </a:r>
            <a:endParaRPr lang="en-US" sz="2800" b="1" dirty="0">
              <a:ln w="12700" cmpd="sng">
                <a:noFill/>
                <a:prstDash val="solid"/>
                <a:miter lim="800000"/>
              </a:ln>
            </a:endParaRP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81000" y="609600"/>
            <a:ext cx="8380412" cy="1191095"/>
          </a:xfrm>
        </p:spPr>
        <p:txBody>
          <a:bodyPr>
            <a:normAutofit/>
          </a:bodyPr>
          <a:lstStyle/>
          <a:p>
            <a:r>
              <a:rPr lang="en-US" sz="2800" dirty="0" smtClean="0">
                <a:solidFill>
                  <a:schemeClr val="tx1"/>
                </a:solidFill>
                <a:effectLst/>
              </a:rPr>
              <a:t>Problem</a:t>
            </a:r>
            <a:br>
              <a:rPr lang="en-US" sz="2800" dirty="0" smtClean="0">
                <a:solidFill>
                  <a:schemeClr val="tx1"/>
                </a:solidFill>
                <a:effectLst/>
              </a:rPr>
            </a:br>
            <a:r>
              <a:rPr lang="en-US" sz="2400" dirty="0" smtClean="0">
                <a:solidFill>
                  <a:schemeClr val="tx1"/>
                </a:solidFill>
                <a:effectLst/>
              </a:rPr>
              <a:t>Ignoring errors</a:t>
            </a:r>
            <a:endParaRPr lang="en-US" sz="2400" dirty="0">
              <a:solidFill>
                <a:schemeClr val="tx1"/>
              </a:solidFill>
              <a:effectLst/>
            </a:endParaRPr>
          </a:p>
        </p:txBody>
      </p:sp>
      <p:sp>
        <p:nvSpPr>
          <p:cNvPr id="22531" name="Rectangle 3"/>
          <p:cNvSpPr>
            <a:spLocks noGrp="1" noChangeArrowheads="1"/>
          </p:cNvSpPr>
          <p:nvPr>
            <p:ph type="body" idx="1"/>
          </p:nvPr>
        </p:nvSpPr>
        <p:spPr>
          <a:xfrm>
            <a:off x="457200" y="1752600"/>
            <a:ext cx="8380412" cy="4876800"/>
          </a:xfrm>
        </p:spPr>
        <p:txBody>
          <a:bodyPr/>
          <a:lstStyle/>
          <a:p>
            <a:pPr>
              <a:buFont typeface="Arial" pitchFamily="34" charset="0"/>
              <a:buChar char="•"/>
            </a:pPr>
            <a:r>
              <a:rPr lang="en-US" sz="2400" dirty="0" smtClean="0"/>
              <a:t>Some functions can fail, but it’s easy to forget to check.  PFD can remind you</a:t>
            </a:r>
          </a:p>
          <a:p>
            <a:pPr>
              <a:buFont typeface="Arial" pitchFamily="34" charset="0"/>
              <a:buChar char="•"/>
            </a:pPr>
            <a:endParaRPr lang="en-US" sz="2400" dirty="0" smtClean="0"/>
          </a:p>
          <a:p>
            <a:pPr>
              <a:buFont typeface="Arial" pitchFamily="34" charset="0"/>
              <a:buChar char="•"/>
            </a:pPr>
            <a:endParaRPr lang="en-US" sz="2400" dirty="0" smtClean="0"/>
          </a:p>
          <a:p>
            <a:pPr>
              <a:buFont typeface="Arial" pitchFamily="34" charset="0"/>
              <a:buChar char="•"/>
            </a:pPr>
            <a:r>
              <a:rPr lang="en-US" sz="2400" dirty="0" smtClean="0"/>
              <a:t>Use on functions that return NULL when they fail.  Reminds you to test the result (avoid </a:t>
            </a:r>
            <a:r>
              <a:rPr lang="en-US" sz="2400" dirty="0" err="1" smtClean="0"/>
              <a:t>bluescreens</a:t>
            </a:r>
            <a:r>
              <a:rPr lang="en-US" sz="2400" dirty="0" smtClean="0"/>
              <a:t>).</a:t>
            </a:r>
          </a:p>
          <a:p>
            <a:pPr>
              <a:buNone/>
            </a:pPr>
            <a:endParaRPr lang="en-US" dirty="0" smtClean="0"/>
          </a:p>
          <a:p>
            <a:pPr>
              <a:buFont typeface="Arial" pitchFamily="34" charset="0"/>
              <a:buChar char="•"/>
            </a:pPr>
            <a:endParaRPr lang="en-US" dirty="0"/>
          </a:p>
        </p:txBody>
      </p:sp>
      <p:sp>
        <p:nvSpPr>
          <p:cNvPr id="22533" name="Text Box 5"/>
          <p:cNvSpPr txBox="1">
            <a:spLocks noChangeArrowheads="1"/>
          </p:cNvSpPr>
          <p:nvPr/>
        </p:nvSpPr>
        <p:spPr bwMode="auto">
          <a:xfrm>
            <a:off x="990600" y="5410200"/>
            <a:ext cx="7239000" cy="523220"/>
          </a:xfrm>
          <a:prstGeom prst="rect">
            <a:avLst/>
          </a:prstGeom>
          <a:solidFill>
            <a:schemeClr val="bg2"/>
          </a:solidFill>
          <a:ln w="9525">
            <a:noFill/>
            <a:miter lim="800000"/>
            <a:headEnd/>
            <a:tailEnd/>
          </a:ln>
          <a:effectLst/>
        </p:spPr>
        <p:txBody>
          <a:bodyPr wrap="square">
            <a:spAutoFit/>
          </a:bodyPr>
          <a:lstStyle/>
          <a:p>
            <a:pPr algn="ctr">
              <a:spcBef>
                <a:spcPct val="50000"/>
              </a:spcBef>
            </a:pPr>
            <a:r>
              <a:rPr lang="en-US" sz="2800" b="1" dirty="0">
                <a:ln w="12700" cmpd="sng">
                  <a:noFill/>
                  <a:prstDash val="solid"/>
                  <a:miter lim="800000"/>
                </a:ln>
              </a:rPr>
              <a:t>Never forget to check for success </a:t>
            </a:r>
            <a:r>
              <a:rPr lang="en-US" sz="2800" b="1" dirty="0" smtClean="0">
                <a:ln w="12700" cmpd="sng">
                  <a:noFill/>
                  <a:prstDash val="solid"/>
                  <a:miter lim="800000"/>
                </a:ln>
              </a:rPr>
              <a:t>again</a:t>
            </a:r>
            <a:endParaRPr lang="en-US" sz="2800" b="1" dirty="0">
              <a:ln w="12700" cmpd="sng">
                <a:noFill/>
                <a:prstDash val="solid"/>
                <a:miter lim="800000"/>
              </a:ln>
            </a:endParaRPr>
          </a:p>
        </p:txBody>
      </p:sp>
      <p:sp>
        <p:nvSpPr>
          <p:cNvPr id="22532" name="Text Box 4"/>
          <p:cNvSpPr txBox="1">
            <a:spLocks noChangeArrowheads="1"/>
          </p:cNvSpPr>
          <p:nvPr/>
        </p:nvSpPr>
        <p:spPr bwMode="auto">
          <a:xfrm>
            <a:off x="1219200" y="2514600"/>
            <a:ext cx="6324600" cy="1169551"/>
          </a:xfrm>
          <a:prstGeom prst="rect">
            <a:avLst/>
          </a:prstGeom>
          <a:solidFill>
            <a:schemeClr val="bg2"/>
          </a:solidFill>
          <a:ln w="12700">
            <a:noFill/>
            <a:miter lim="800000"/>
            <a:headEnd type="none" w="sm" len="sm"/>
            <a:tailEnd type="none" w="sm" len="sm"/>
          </a:ln>
          <a:effectLst/>
        </p:spPr>
        <p:txBody>
          <a:bodyPr lIns="91432" tIns="45717" rIns="91432" bIns="45717" anchor="ctr"/>
          <a:lstStyle/>
          <a:p>
            <a:pPr>
              <a:lnSpc>
                <a:spcPct val="85000"/>
              </a:lnSpc>
              <a:spcBef>
                <a:spcPct val="20000"/>
              </a:spcBef>
            </a:pPr>
            <a:r>
              <a:rPr lang="en-US" sz="1400" b="1" dirty="0">
                <a:solidFill>
                  <a:schemeClr val="accent5"/>
                </a:solidFill>
                <a:latin typeface="Lucida Console" pitchFamily="49" charset="0"/>
              </a:rPr>
              <a:t>__</a:t>
            </a:r>
            <a:r>
              <a:rPr lang="en-US" sz="1400" b="1" dirty="0" err="1">
                <a:solidFill>
                  <a:schemeClr val="accent5"/>
                </a:solidFill>
                <a:latin typeface="Lucida Console" pitchFamily="49" charset="0"/>
              </a:rPr>
              <a:t>checkReturn</a:t>
            </a:r>
            <a:endParaRPr lang="en-US" sz="1400" b="1" dirty="0">
              <a:solidFill>
                <a:schemeClr val="accent5"/>
              </a:solidFill>
              <a:latin typeface="Lucida Console" pitchFamily="49" charset="0"/>
            </a:endParaRPr>
          </a:p>
          <a:p>
            <a:pPr>
              <a:lnSpc>
                <a:spcPct val="85000"/>
              </a:lnSpc>
              <a:spcBef>
                <a:spcPct val="20000"/>
              </a:spcBef>
            </a:pPr>
            <a:r>
              <a:rPr lang="en-US" sz="1400" dirty="0">
                <a:solidFill>
                  <a:schemeClr val="tx2"/>
                </a:solidFill>
                <a:latin typeface="Lucida Console" pitchFamily="49" charset="0"/>
              </a:rPr>
              <a:t>NTSTATUS</a:t>
            </a:r>
          </a:p>
          <a:p>
            <a:pPr>
              <a:lnSpc>
                <a:spcPct val="85000"/>
              </a:lnSpc>
              <a:spcBef>
                <a:spcPct val="20000"/>
              </a:spcBef>
            </a:pPr>
            <a:r>
              <a:rPr lang="en-US" sz="1400" dirty="0">
                <a:solidFill>
                  <a:schemeClr val="tx2"/>
                </a:solidFill>
                <a:latin typeface="Lucida Console" pitchFamily="49" charset="0"/>
              </a:rPr>
              <a:t>  </a:t>
            </a:r>
            <a:r>
              <a:rPr lang="en-US" sz="1400" dirty="0" err="1" smtClean="0">
                <a:solidFill>
                  <a:schemeClr val="tx2"/>
                </a:solidFill>
                <a:latin typeface="Lucida Console" pitchFamily="49" charset="0"/>
              </a:rPr>
              <a:t>KeSaveFloatingPointState</a:t>
            </a:r>
            <a:r>
              <a:rPr lang="en-US" sz="1400" dirty="0">
                <a:solidFill>
                  <a:schemeClr val="tx2"/>
                </a:solidFill>
                <a:latin typeface="Lucida Console" pitchFamily="49" charset="0"/>
              </a:rPr>
              <a:t>(</a:t>
            </a:r>
          </a:p>
          <a:p>
            <a:pPr>
              <a:lnSpc>
                <a:spcPct val="85000"/>
              </a:lnSpc>
              <a:spcBef>
                <a:spcPct val="20000"/>
              </a:spcBef>
            </a:pPr>
            <a:r>
              <a:rPr lang="en-US" sz="1400" dirty="0">
                <a:solidFill>
                  <a:schemeClr val="tx2"/>
                </a:solidFill>
                <a:latin typeface="Lucida Console" pitchFamily="49" charset="0"/>
              </a:rPr>
              <a:t>    __out PKFLOATING_SAVE  </a:t>
            </a:r>
            <a:r>
              <a:rPr lang="en-US" sz="1400" dirty="0" err="1">
                <a:solidFill>
                  <a:schemeClr val="tx2"/>
                </a:solidFill>
                <a:latin typeface="Lucida Console" pitchFamily="49" charset="0"/>
              </a:rPr>
              <a:t>FloatSave</a:t>
            </a:r>
            <a:endParaRPr lang="en-US" sz="1400" dirty="0">
              <a:solidFill>
                <a:schemeClr val="tx2"/>
              </a:solidFill>
              <a:latin typeface="Lucida Console" pitchFamily="49" charset="0"/>
            </a:endParaRPr>
          </a:p>
          <a:p>
            <a:pPr>
              <a:lnSpc>
                <a:spcPct val="85000"/>
              </a:lnSpc>
              <a:spcBef>
                <a:spcPct val="20000"/>
              </a:spcBef>
            </a:pPr>
            <a:r>
              <a:rPr lang="en-US" sz="1400" dirty="0">
                <a:solidFill>
                  <a:schemeClr val="tx2"/>
                </a:solidFill>
                <a:latin typeface="Lucida Console" pitchFamily="49" charset="0"/>
              </a:rPr>
              <a:t>    );</a:t>
            </a: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81000" y="609600"/>
            <a:ext cx="8380412" cy="1191095"/>
          </a:xfrm>
        </p:spPr>
        <p:txBody>
          <a:bodyPr>
            <a:normAutofit/>
          </a:bodyPr>
          <a:lstStyle/>
          <a:p>
            <a:r>
              <a:rPr sz="2800" smtClean="0">
                <a:solidFill>
                  <a:schemeClr val="tx1"/>
                </a:solidFill>
                <a:effectLst/>
              </a:rPr>
              <a:t>Implied Annotations</a:t>
            </a:r>
            <a:r>
              <a:rPr lang="en-US" sz="3600" dirty="0" smtClean="0">
                <a:solidFill>
                  <a:schemeClr val="tx1"/>
                </a:solidFill>
                <a:effectLst/>
              </a:rPr>
              <a:t/>
            </a:r>
            <a:br>
              <a:rPr lang="en-US" sz="3600" dirty="0" smtClean="0">
                <a:solidFill>
                  <a:schemeClr val="tx1"/>
                </a:solidFill>
                <a:effectLst/>
              </a:rPr>
            </a:br>
            <a:r>
              <a:rPr lang="en-US" sz="2000" dirty="0" smtClean="0">
                <a:solidFill>
                  <a:schemeClr val="tx1"/>
                </a:solidFill>
                <a:effectLst/>
              </a:rPr>
              <a:t>Smarter Types</a:t>
            </a:r>
            <a:endParaRPr lang="en-US" sz="2000" dirty="0">
              <a:solidFill>
                <a:schemeClr val="tx1"/>
              </a:solidFill>
              <a:effectLst/>
            </a:endParaRPr>
          </a:p>
        </p:txBody>
      </p:sp>
      <p:sp>
        <p:nvSpPr>
          <p:cNvPr id="25603" name="Rectangle 3"/>
          <p:cNvSpPr>
            <a:spLocks noGrp="1" noChangeArrowheads="1"/>
          </p:cNvSpPr>
          <p:nvPr>
            <p:ph type="body" idx="1"/>
          </p:nvPr>
        </p:nvSpPr>
        <p:spPr>
          <a:xfrm>
            <a:off x="457200" y="1676400"/>
            <a:ext cx="8380412" cy="4343400"/>
          </a:xfrm>
        </p:spPr>
        <p:txBody>
          <a:bodyPr>
            <a:noAutofit/>
          </a:bodyPr>
          <a:lstStyle/>
          <a:p>
            <a:pPr>
              <a:spcBef>
                <a:spcPts val="600"/>
              </a:spcBef>
              <a:buFont typeface="Arial" pitchFamily="34" charset="0"/>
              <a:buChar char="•"/>
            </a:pPr>
            <a:r>
              <a:rPr lang="en-US" sz="2000" dirty="0" err="1" smtClean="0"/>
              <a:t>typedefs</a:t>
            </a:r>
            <a:r>
              <a:rPr lang="en-US" sz="2000" dirty="0" smtClean="0"/>
              <a:t> can be annotated</a:t>
            </a:r>
          </a:p>
          <a:p>
            <a:pPr>
              <a:spcBef>
                <a:spcPts val="600"/>
              </a:spcBef>
              <a:buFont typeface="Arial" pitchFamily="34" charset="0"/>
              <a:buChar char="•"/>
            </a:pPr>
            <a:r>
              <a:rPr lang="en-US" sz="2000" dirty="0" smtClean="0"/>
              <a:t>The annotation applies to objects of that type</a:t>
            </a:r>
            <a:br>
              <a:rPr lang="en-US" sz="2000" dirty="0" smtClean="0"/>
            </a:br>
            <a:r>
              <a:rPr lang="en-US" sz="2000" dirty="0" smtClean="0"/>
              <a:t/>
            </a:r>
            <a:br>
              <a:rPr lang="en-US" sz="2000" dirty="0" smtClean="0"/>
            </a:br>
            <a:r>
              <a:rPr lang="en-US" sz="2000" dirty="0" smtClean="0"/>
              <a:t>        </a:t>
            </a:r>
          </a:p>
          <a:p>
            <a:pPr>
              <a:spcBef>
                <a:spcPts val="600"/>
              </a:spcBef>
              <a:buFont typeface="Arial" pitchFamily="34" charset="0"/>
              <a:buChar char="•"/>
            </a:pPr>
            <a:r>
              <a:rPr lang="en-US" sz="2000" dirty="0" smtClean="0"/>
              <a:t>Contrast with this:</a:t>
            </a:r>
            <a:br>
              <a:rPr lang="en-US" sz="2000" dirty="0" smtClean="0"/>
            </a:br>
            <a:endParaRPr lang="en-US" sz="2000" dirty="0" smtClean="0"/>
          </a:p>
          <a:p>
            <a:pPr lvl="1">
              <a:spcBef>
                <a:spcPts val="600"/>
              </a:spcBef>
              <a:buFont typeface="Arial" pitchFamily="34" charset="0"/>
              <a:buChar char="•"/>
            </a:pPr>
            <a:endParaRPr lang="en-US" sz="2000" dirty="0" smtClean="0"/>
          </a:p>
          <a:p>
            <a:pPr>
              <a:spcBef>
                <a:spcPts val="600"/>
              </a:spcBef>
              <a:buFont typeface="Arial" pitchFamily="34" charset="0"/>
              <a:buChar char="•"/>
            </a:pPr>
            <a:r>
              <a:rPr lang="en-US" sz="2000" dirty="0" smtClean="0"/>
              <a:t>The first is a simple buffer, the second is a C String. The difference is the annotation.</a:t>
            </a:r>
          </a:p>
          <a:p>
            <a:pPr>
              <a:spcBef>
                <a:spcPts val="600"/>
              </a:spcBef>
              <a:buFont typeface="Arial" pitchFamily="34" charset="0"/>
              <a:buChar char="•"/>
            </a:pPr>
            <a:r>
              <a:rPr lang="en-US" sz="2000" dirty="0" smtClean="0"/>
              <a:t>More than just “saving typing,” it documents intent and allows PFD to check that the intent is fulfilled.</a:t>
            </a:r>
            <a:endParaRPr lang="en-US" sz="2000" dirty="0"/>
          </a:p>
        </p:txBody>
      </p:sp>
      <p:sp>
        <p:nvSpPr>
          <p:cNvPr id="25604" name="Text Box 4"/>
          <p:cNvSpPr txBox="1">
            <a:spLocks noChangeArrowheads="1"/>
          </p:cNvSpPr>
          <p:nvPr/>
        </p:nvSpPr>
        <p:spPr bwMode="auto">
          <a:xfrm>
            <a:off x="914400" y="3429000"/>
            <a:ext cx="4876800" cy="685800"/>
          </a:xfrm>
          <a:prstGeom prst="rect">
            <a:avLst/>
          </a:prstGeom>
          <a:solidFill>
            <a:schemeClr val="bg2"/>
          </a:solidFill>
          <a:ln w="12700">
            <a:noFill/>
            <a:miter lim="800000"/>
            <a:headEnd type="none" w="sm" len="sm"/>
            <a:tailEnd type="none" w="sm" len="sm"/>
          </a:ln>
          <a:effectLst/>
        </p:spPr>
        <p:txBody>
          <a:bodyPr lIns="91432" tIns="45717" rIns="91432" bIns="45717" anchor="ctr"/>
          <a:lstStyle/>
          <a:p>
            <a:pPr>
              <a:lnSpc>
                <a:spcPct val="85000"/>
              </a:lnSpc>
              <a:spcBef>
                <a:spcPct val="20000"/>
              </a:spcBef>
            </a:pPr>
            <a:r>
              <a:rPr lang="en-US" sz="1400" dirty="0">
                <a:solidFill>
                  <a:schemeClr val="tx2"/>
                </a:solidFill>
                <a:effectLst>
                  <a:outerShdw blurRad="38100" dist="38100" dir="2700000" algn="tl">
                    <a:srgbClr val="000000">
                      <a:alpha val="43137"/>
                    </a:srgbClr>
                  </a:outerShdw>
                </a:effectLst>
                <a:latin typeface="Lucida Console" pitchFamily="49" charset="0"/>
              </a:rPr>
              <a:t> </a:t>
            </a:r>
            <a:r>
              <a:rPr lang="en-US" sz="1400" dirty="0" err="1">
                <a:solidFill>
                  <a:schemeClr val="tx2"/>
                </a:solidFill>
                <a:latin typeface="Lucida Console" pitchFamily="49" charset="0"/>
              </a:rPr>
              <a:t>typedef</a:t>
            </a:r>
            <a:r>
              <a:rPr lang="en-US" sz="1400" dirty="0">
                <a:solidFill>
                  <a:schemeClr val="tx2"/>
                </a:solidFill>
                <a:latin typeface="Lucida Console" pitchFamily="49" charset="0"/>
              </a:rPr>
              <a:t> </a:t>
            </a:r>
            <a:r>
              <a:rPr lang="en-US" sz="1400" dirty="0">
                <a:solidFill>
                  <a:schemeClr val="accent5"/>
                </a:solidFill>
                <a:latin typeface="Lucida Console" pitchFamily="49" charset="0"/>
              </a:rPr>
              <a:t>__</a:t>
            </a:r>
            <a:r>
              <a:rPr lang="en-US" sz="1400" dirty="0" err="1">
                <a:solidFill>
                  <a:schemeClr val="accent5"/>
                </a:solidFill>
                <a:latin typeface="Lucida Console" pitchFamily="49" charset="0"/>
              </a:rPr>
              <a:t>nullterminated</a:t>
            </a:r>
            <a:r>
              <a:rPr lang="en-US" sz="1400" dirty="0">
                <a:solidFill>
                  <a:schemeClr val="accent5"/>
                </a:solidFill>
                <a:latin typeface="Lucida Console" pitchFamily="49" charset="0"/>
              </a:rPr>
              <a:t> </a:t>
            </a:r>
            <a:r>
              <a:rPr lang="en-US" sz="1400" dirty="0" err="1">
                <a:solidFill>
                  <a:schemeClr val="tx2"/>
                </a:solidFill>
                <a:latin typeface="Lucida Console" pitchFamily="49" charset="0"/>
              </a:rPr>
              <a:t>wchar_t</a:t>
            </a:r>
            <a:r>
              <a:rPr lang="en-US" sz="1400" dirty="0">
                <a:solidFill>
                  <a:schemeClr val="tx2"/>
                </a:solidFill>
                <a:latin typeface="Lucida Console" pitchFamily="49" charset="0"/>
              </a:rPr>
              <a:t> </a:t>
            </a:r>
            <a:r>
              <a:rPr lang="en-US" sz="1400" dirty="0" smtClean="0">
                <a:solidFill>
                  <a:schemeClr val="tx2"/>
                </a:solidFill>
                <a:latin typeface="Lucida Console" pitchFamily="49" charset="0"/>
              </a:rPr>
              <a:t>*LPWSTR</a:t>
            </a:r>
            <a:r>
              <a:rPr lang="en-US" sz="1400" dirty="0">
                <a:solidFill>
                  <a:schemeClr val="tx2"/>
                </a:solidFill>
                <a:latin typeface="Lucida Console" pitchFamily="49" charset="0"/>
              </a:rPr>
              <a:t>;</a:t>
            </a:r>
          </a:p>
        </p:txBody>
      </p:sp>
      <p:sp>
        <p:nvSpPr>
          <p:cNvPr id="25610" name="Text Box 10"/>
          <p:cNvSpPr txBox="1">
            <a:spLocks noChangeArrowheads="1"/>
          </p:cNvSpPr>
          <p:nvPr/>
        </p:nvSpPr>
        <p:spPr bwMode="auto">
          <a:xfrm>
            <a:off x="914400" y="2438400"/>
            <a:ext cx="4876800" cy="685800"/>
          </a:xfrm>
          <a:prstGeom prst="rect">
            <a:avLst/>
          </a:prstGeom>
          <a:solidFill>
            <a:schemeClr val="bg2"/>
          </a:solidFill>
          <a:ln w="12700">
            <a:noFill/>
            <a:miter lim="800000"/>
            <a:headEnd type="none" w="sm" len="sm"/>
            <a:tailEnd type="none" w="sm" len="sm"/>
          </a:ln>
          <a:effectLst/>
        </p:spPr>
        <p:txBody>
          <a:bodyPr lIns="91432" tIns="45717" rIns="91432" bIns="45717" anchor="ctr"/>
          <a:lstStyle/>
          <a:p>
            <a:pPr>
              <a:lnSpc>
                <a:spcPct val="85000"/>
              </a:lnSpc>
              <a:spcBef>
                <a:spcPct val="20000"/>
              </a:spcBef>
            </a:pPr>
            <a:r>
              <a:rPr lang="en-US" sz="1400" dirty="0" smtClean="0">
                <a:solidFill>
                  <a:schemeClr val="tx2"/>
                </a:solidFill>
                <a:effectLst>
                  <a:outerShdw blurRad="38100" dist="38100" dir="2700000" algn="tl">
                    <a:srgbClr val="000000">
                      <a:alpha val="43137"/>
                    </a:srgbClr>
                  </a:outerShdw>
                </a:effectLst>
                <a:latin typeface="Lucida Console" pitchFamily="49" charset="0"/>
              </a:rPr>
              <a:t> </a:t>
            </a:r>
            <a:r>
              <a:rPr lang="en-US" sz="1400" dirty="0" err="1" smtClean="0">
                <a:solidFill>
                  <a:schemeClr val="tx2"/>
                </a:solidFill>
                <a:latin typeface="Lucida Console" pitchFamily="49" charset="0"/>
              </a:rPr>
              <a:t>typedef</a:t>
            </a:r>
            <a:r>
              <a:rPr lang="en-US" sz="1400" dirty="0" smtClean="0">
                <a:solidFill>
                  <a:schemeClr val="tx2"/>
                </a:solidFill>
                <a:latin typeface="Lucida Console" pitchFamily="49" charset="0"/>
              </a:rPr>
              <a:t> </a:t>
            </a:r>
            <a:r>
              <a:rPr lang="en-US" sz="1400" dirty="0" err="1" smtClean="0">
                <a:solidFill>
                  <a:schemeClr val="tx2"/>
                </a:solidFill>
                <a:latin typeface="Lucida Console" pitchFamily="49" charset="0"/>
              </a:rPr>
              <a:t>wchar_t</a:t>
            </a:r>
            <a:r>
              <a:rPr lang="en-US" sz="1400" dirty="0" smtClean="0">
                <a:solidFill>
                  <a:schemeClr val="tx2"/>
                </a:solidFill>
                <a:latin typeface="Lucida Console" pitchFamily="49" charset="0"/>
              </a:rPr>
              <a:t> *LPWCH;</a:t>
            </a:r>
            <a:endParaRPr lang="en-US" sz="1400" dirty="0">
              <a:solidFill>
                <a:schemeClr val="tx2"/>
              </a:solidFill>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7467600" cy="1371600"/>
          </a:xfrm>
        </p:spPr>
        <p:txBody>
          <a:bodyPr>
            <a:noAutofit/>
          </a:bodyPr>
          <a:lstStyle/>
          <a:p>
            <a:pPr algn="l"/>
            <a:r>
              <a:rPr lang="en-US" sz="2800" b="0" dirty="0" smtClean="0">
                <a:latin typeface="Segoe" pitchFamily="34" charset="0"/>
              </a:rPr>
              <a:t>‘Structural’ Annotations</a:t>
            </a:r>
            <a:r>
              <a:rPr lang="en-US" sz="3600" b="0" dirty="0" smtClean="0">
                <a:latin typeface="Segoe" pitchFamily="34" charset="0"/>
              </a:rPr>
              <a:t/>
            </a:r>
            <a:br>
              <a:rPr lang="en-US" sz="3600" b="0" dirty="0" smtClean="0">
                <a:latin typeface="Segoe" pitchFamily="34" charset="0"/>
              </a:rPr>
            </a:br>
            <a:r>
              <a:rPr lang="en-US" sz="2400" b="0" dirty="0" smtClean="0">
                <a:latin typeface="Segoe" pitchFamily="34" charset="0"/>
              </a:rPr>
              <a:t>“How” the annotations apply</a:t>
            </a:r>
            <a:endParaRPr lang="en-US" sz="3600" b="0" dirty="0">
              <a:latin typeface="Segoe" pitchFamily="34" charset="0"/>
            </a:endParaRPr>
          </a:p>
        </p:txBody>
      </p:sp>
      <p:sp>
        <p:nvSpPr>
          <p:cNvPr id="3" name="Content Placeholder 2"/>
          <p:cNvSpPr>
            <a:spLocks noGrp="1"/>
          </p:cNvSpPr>
          <p:nvPr>
            <p:ph idx="1"/>
          </p:nvPr>
        </p:nvSpPr>
        <p:spPr>
          <a:xfrm>
            <a:off x="457200" y="2209800"/>
            <a:ext cx="8534400" cy="3429000"/>
          </a:xfrm>
        </p:spPr>
        <p:txBody>
          <a:bodyPr>
            <a:noAutofit/>
          </a:bodyPr>
          <a:lstStyle/>
          <a:p>
            <a:pPr>
              <a:buFont typeface="Arial" pitchFamily="34" charset="0"/>
              <a:buChar char="•"/>
            </a:pPr>
            <a:r>
              <a:rPr lang="en-US" dirty="0" smtClean="0"/>
              <a:t>Describe when and where an annotation applies; apply to “functional” annotations</a:t>
            </a:r>
          </a:p>
          <a:p>
            <a:pPr lvl="1">
              <a:buFont typeface="Arial" pitchFamily="34" charset="0"/>
              <a:buChar char="•"/>
            </a:pPr>
            <a:r>
              <a:rPr lang="en-US" sz="2000" dirty="0" smtClean="0"/>
              <a:t>__success, __failure, __</a:t>
            </a:r>
            <a:r>
              <a:rPr lang="en-US" sz="2000" dirty="0" err="1" smtClean="0"/>
              <a:t>on_failure</a:t>
            </a:r>
            <a:r>
              <a:rPr lang="en-US" sz="2000" dirty="0" smtClean="0"/>
              <a:t>, __</a:t>
            </a:r>
            <a:r>
              <a:rPr lang="en-US" sz="2000" dirty="0" err="1" smtClean="0"/>
              <a:t>failure_default</a:t>
            </a:r>
            <a:endParaRPr lang="en-US" sz="2000" dirty="0" smtClean="0"/>
          </a:p>
          <a:p>
            <a:pPr lvl="1">
              <a:buFont typeface="Arial" pitchFamily="34" charset="0"/>
              <a:buChar char="•"/>
            </a:pPr>
            <a:r>
              <a:rPr lang="en-US" sz="2000" dirty="0" smtClean="0"/>
              <a:t>__</a:t>
            </a:r>
            <a:r>
              <a:rPr lang="en-US" sz="2000" dirty="0" err="1" smtClean="0"/>
              <a:t>drv_when</a:t>
            </a:r>
            <a:endParaRPr lang="en-US" sz="2000" dirty="0" smtClean="0"/>
          </a:p>
          <a:p>
            <a:pPr lvl="1">
              <a:buFont typeface="Arial" pitchFamily="34" charset="0"/>
              <a:buChar char="•"/>
            </a:pPr>
            <a:r>
              <a:rPr lang="en-US" sz="2000" dirty="0" smtClean="0"/>
              <a:t>__</a:t>
            </a:r>
            <a:r>
              <a:rPr lang="en-US" sz="2000" dirty="0" err="1" smtClean="0"/>
              <a:t>drv_at</a:t>
            </a:r>
            <a:endParaRPr lang="en-US" sz="2000" dirty="0" smtClean="0"/>
          </a:p>
          <a:p>
            <a:pPr lvl="1">
              <a:buFont typeface="Arial" pitchFamily="34" charset="0"/>
              <a:buChar char="•"/>
            </a:pPr>
            <a:r>
              <a:rPr lang="en-US" sz="2000" dirty="0" smtClean="0"/>
              <a:t>__pre, __post -&gt; __</a:t>
            </a:r>
            <a:r>
              <a:rPr lang="en-US" sz="2000" dirty="0" err="1" smtClean="0"/>
              <a:t>drv_in</a:t>
            </a:r>
            <a:r>
              <a:rPr lang="en-US" sz="2000" dirty="0" smtClean="0"/>
              <a:t>(), __</a:t>
            </a:r>
            <a:r>
              <a:rPr lang="en-US" sz="2000" dirty="0" err="1" smtClean="0"/>
              <a:t>drv_out</a:t>
            </a:r>
            <a:r>
              <a:rPr lang="en-US" sz="2000" dirty="0" smtClean="0"/>
              <a:t>()</a:t>
            </a:r>
          </a:p>
          <a:p>
            <a:pPr lvl="1">
              <a:buFont typeface="Arial" pitchFamily="34" charset="0"/>
              <a:buChar char="•"/>
            </a:pPr>
            <a:r>
              <a:rPr lang="en-US" sz="2000" dirty="0" smtClean="0"/>
              <a:t>__valid</a:t>
            </a:r>
          </a:p>
          <a:p>
            <a:pPr>
              <a:buFont typeface="Arial" pitchFamily="34" charset="0"/>
              <a:buChar char="•"/>
            </a:pPr>
            <a:r>
              <a:rPr lang="en-US" dirty="0" err="1" smtClean="0"/>
              <a:t>Composable</a:t>
            </a:r>
            <a:r>
              <a:rPr lang="en-US" dirty="0" smtClean="0"/>
              <a:t> (they nest)</a:t>
            </a:r>
          </a:p>
          <a:p>
            <a:endParaRPr lang="en-US" sz="1400" dirty="0"/>
          </a:p>
        </p:txBody>
      </p:sp>
    </p:spTree>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5791200" cy="990600"/>
          </a:xfrm>
        </p:spPr>
        <p:txBody>
          <a:bodyPr>
            <a:noAutofit/>
          </a:bodyPr>
          <a:lstStyle/>
          <a:p>
            <a:r>
              <a:rPr lang="en-US" sz="2800" b="0" dirty="0" smtClean="0">
                <a:latin typeface="Segoe" pitchFamily="34" charset="0"/>
              </a:rPr>
              <a:t>__success</a:t>
            </a:r>
            <a:br>
              <a:rPr lang="en-US" sz="2800" b="0" dirty="0" smtClean="0">
                <a:latin typeface="Segoe" pitchFamily="34" charset="0"/>
              </a:rPr>
            </a:br>
            <a:r>
              <a:rPr lang="en-US" sz="2000" b="0" dirty="0" smtClean="0">
                <a:latin typeface="Segoe" pitchFamily="34" charset="0"/>
              </a:rPr>
              <a:t>When interfaces can fail</a:t>
            </a:r>
            <a:endParaRPr lang="en-US" sz="2800" b="0" dirty="0">
              <a:latin typeface="Segoe" pitchFamily="34" charset="0"/>
            </a:endParaRPr>
          </a:p>
        </p:txBody>
      </p:sp>
      <p:sp>
        <p:nvSpPr>
          <p:cNvPr id="3" name="Content Placeholder 2"/>
          <p:cNvSpPr>
            <a:spLocks noGrp="1"/>
          </p:cNvSpPr>
          <p:nvPr>
            <p:ph idx="1"/>
          </p:nvPr>
        </p:nvSpPr>
        <p:spPr>
          <a:xfrm>
            <a:off x="457200" y="2819400"/>
            <a:ext cx="7620000" cy="2895600"/>
          </a:xfrm>
        </p:spPr>
        <p:txBody>
          <a:bodyPr>
            <a:normAutofit/>
          </a:bodyPr>
          <a:lstStyle/>
          <a:p>
            <a:pPr>
              <a:buFont typeface="Arial" pitchFamily="34" charset="0"/>
              <a:buChar char="•"/>
            </a:pPr>
            <a:r>
              <a:rPr lang="en-US" dirty="0" smtClean="0"/>
              <a:t>__success(&lt;expression&gt;) tells PFD that the contract will not be met if the expression is false.</a:t>
            </a:r>
          </a:p>
          <a:p>
            <a:pPr lvl="1">
              <a:buFont typeface="Arial" pitchFamily="34" charset="0"/>
              <a:buChar char="•"/>
            </a:pPr>
            <a:r>
              <a:rPr lang="en-US" sz="2000" dirty="0" smtClean="0"/>
              <a:t>Built in to NTSTATUS (and HRESULT)</a:t>
            </a:r>
          </a:p>
          <a:p>
            <a:pPr>
              <a:buFont typeface="Arial" pitchFamily="34" charset="0"/>
              <a:buChar char="•"/>
            </a:pPr>
            <a:r>
              <a:rPr lang="en-US" dirty="0" smtClean="0"/>
              <a:t>Most system interfaces can then succeed or fail (meet contract or not).</a:t>
            </a:r>
          </a:p>
          <a:p>
            <a:pPr lvl="1">
              <a:buFont typeface="Arial" pitchFamily="34" charset="0"/>
              <a:buChar char="•"/>
            </a:pPr>
            <a:r>
              <a:rPr lang="en-US" sz="2000" dirty="0" smtClean="0"/>
              <a:t>Generally the right answer, but there are exceptions.</a:t>
            </a:r>
          </a:p>
          <a:p>
            <a:pPr lvl="1">
              <a:buNone/>
            </a:pPr>
            <a:endParaRPr lang="en-US" sz="2400" dirty="0">
              <a:latin typeface="Courier New" pitchFamily="49" charset="0"/>
              <a:cs typeface="Courier New" pitchFamily="49" charset="0"/>
            </a:endParaRPr>
          </a:p>
        </p:txBody>
      </p:sp>
      <p:sp>
        <p:nvSpPr>
          <p:cNvPr id="4" name="TextBox 3"/>
          <p:cNvSpPr txBox="1"/>
          <p:nvPr/>
        </p:nvSpPr>
        <p:spPr>
          <a:xfrm>
            <a:off x="457200" y="2057400"/>
            <a:ext cx="7109639" cy="400110"/>
          </a:xfrm>
          <a:prstGeom prst="rect">
            <a:avLst/>
          </a:prstGeom>
          <a:solidFill>
            <a:schemeClr val="bg2"/>
          </a:solidFill>
        </p:spPr>
        <p:txBody>
          <a:bodyPr wrap="square" rtlCol="0">
            <a:spAutoFit/>
          </a:bodyPr>
          <a:lstStyle/>
          <a:p>
            <a:pPr marL="0" lvl="1"/>
            <a:r>
              <a:rPr lang="en-US" sz="2000" dirty="0" err="1" smtClean="0">
                <a:latin typeface="Lucida Console" pitchFamily="49" charset="0"/>
                <a:cs typeface="Courier New" pitchFamily="49" charset="0"/>
              </a:rPr>
              <a:t>typedef</a:t>
            </a:r>
            <a:r>
              <a:rPr lang="en-US" sz="2000" dirty="0" smtClean="0">
                <a:latin typeface="Lucida Console" pitchFamily="49" charset="0"/>
                <a:cs typeface="Courier New" pitchFamily="49" charset="0"/>
              </a:rPr>
              <a:t> </a:t>
            </a:r>
            <a:r>
              <a:rPr lang="en-US" sz="2000" dirty="0" smtClean="0">
                <a:solidFill>
                  <a:schemeClr val="accent5"/>
                </a:solidFill>
                <a:latin typeface="Lucida Console" pitchFamily="49" charset="0"/>
                <a:cs typeface="Courier New" pitchFamily="49" charset="0"/>
              </a:rPr>
              <a:t>__success(return &gt;= 0) </a:t>
            </a:r>
            <a:r>
              <a:rPr lang="en-US" sz="2000" dirty="0" smtClean="0">
                <a:latin typeface="Lucida Console" pitchFamily="49" charset="0"/>
                <a:cs typeface="Courier New" pitchFamily="49" charset="0"/>
              </a:rPr>
              <a:t>LONG NTSTATUS;</a:t>
            </a:r>
          </a:p>
        </p:txBody>
      </p:sp>
    </p:spTree>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315200" cy="990600"/>
          </a:xfrm>
        </p:spPr>
        <p:txBody>
          <a:bodyPr>
            <a:noAutofit/>
          </a:bodyPr>
          <a:lstStyle/>
          <a:p>
            <a:pPr algn="l"/>
            <a:r>
              <a:rPr lang="en-US" sz="2800" b="0" dirty="0" smtClean="0"/>
              <a:t>__success</a:t>
            </a:r>
            <a:br>
              <a:rPr lang="en-US" sz="2800" b="0" dirty="0" smtClean="0"/>
            </a:br>
            <a:r>
              <a:rPr lang="en-US" sz="2000" b="0" dirty="0" smtClean="0"/>
              <a:t>When the function never fails</a:t>
            </a:r>
            <a:endParaRPr lang="en-US" sz="2800" b="0" dirty="0"/>
          </a:p>
        </p:txBody>
      </p:sp>
      <p:sp>
        <p:nvSpPr>
          <p:cNvPr id="3" name="Content Placeholder 2"/>
          <p:cNvSpPr>
            <a:spLocks noGrp="1"/>
          </p:cNvSpPr>
          <p:nvPr>
            <p:ph idx="1"/>
          </p:nvPr>
        </p:nvSpPr>
        <p:spPr>
          <a:xfrm>
            <a:off x="457200" y="2667000"/>
            <a:ext cx="7086600" cy="2057400"/>
          </a:xfrm>
        </p:spPr>
        <p:txBody>
          <a:bodyPr/>
          <a:lstStyle/>
          <a:p>
            <a:pPr>
              <a:buFont typeface="Arial" pitchFamily="34" charset="0"/>
              <a:buChar char="•"/>
            </a:pPr>
            <a:r>
              <a:rPr lang="en-US" dirty="0" smtClean="0"/>
              <a:t>Function always succeeds, return value is NTSTATUS, but just as information:</a:t>
            </a:r>
          </a:p>
          <a:p>
            <a:pPr lvl="1">
              <a:buFont typeface="Arial" pitchFamily="34" charset="0"/>
              <a:buChar char="•"/>
            </a:pPr>
            <a:r>
              <a:rPr lang="en-US" sz="2000" dirty="0" err="1" smtClean="0"/>
              <a:t>IoCallDriver</a:t>
            </a:r>
            <a:r>
              <a:rPr lang="en-US" sz="2000" dirty="0" smtClean="0"/>
              <a:t> returns the status from a lower level in the stack.  It always succeeds.</a:t>
            </a:r>
          </a:p>
          <a:p>
            <a:pPr>
              <a:buFont typeface="Arial" pitchFamily="34" charset="0"/>
              <a:buChar char="•"/>
            </a:pPr>
            <a:endParaRPr lang="en-US" dirty="0" smtClean="0"/>
          </a:p>
          <a:p>
            <a:pPr>
              <a:buFont typeface="Arial" pitchFamily="34" charset="0"/>
              <a:buChar char="•"/>
            </a:pPr>
            <a:endParaRPr lang="en-US" dirty="0"/>
          </a:p>
        </p:txBody>
      </p:sp>
      <p:sp>
        <p:nvSpPr>
          <p:cNvPr id="4" name="TextBox 3"/>
          <p:cNvSpPr txBox="1"/>
          <p:nvPr/>
        </p:nvSpPr>
        <p:spPr>
          <a:xfrm>
            <a:off x="533400" y="1981200"/>
            <a:ext cx="5623655" cy="369332"/>
          </a:xfrm>
          <a:prstGeom prst="rect">
            <a:avLst/>
          </a:prstGeom>
          <a:solidFill>
            <a:schemeClr val="bg2"/>
          </a:solidFill>
        </p:spPr>
        <p:txBody>
          <a:bodyPr wrap="none" rtlCol="0">
            <a:spAutoFit/>
          </a:bodyPr>
          <a:lstStyle/>
          <a:p>
            <a:pPr marL="0" lvl="1"/>
            <a:r>
              <a:rPr lang="en-US" dirty="0" smtClean="0">
                <a:solidFill>
                  <a:schemeClr val="accent5"/>
                </a:solidFill>
                <a:latin typeface="Lucida Console" pitchFamily="49" charset="0"/>
                <a:cs typeface="Courier New" pitchFamily="49" charset="0"/>
              </a:rPr>
              <a:t>__success(TRUE) </a:t>
            </a:r>
            <a:r>
              <a:rPr lang="en-US" dirty="0" smtClean="0">
                <a:latin typeface="Lucida Console" pitchFamily="49" charset="0"/>
                <a:cs typeface="Courier New" pitchFamily="49" charset="0"/>
              </a:rPr>
              <a:t>NTSTATUS </a:t>
            </a:r>
            <a:r>
              <a:rPr lang="en-US" dirty="0" err="1" smtClean="0">
                <a:latin typeface="Lucida Console" pitchFamily="49" charset="0"/>
                <a:cs typeface="Courier New" pitchFamily="49" charset="0"/>
              </a:rPr>
              <a:t>IoCallDriver</a:t>
            </a:r>
            <a:r>
              <a:rPr lang="en-US" dirty="0" smtClean="0">
                <a:latin typeface="Lucida Console" pitchFamily="49" charset="0"/>
                <a:cs typeface="Courier New" pitchFamily="49" charset="0"/>
              </a:rPr>
              <a:t>(…</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5791200" cy="990600"/>
          </a:xfrm>
        </p:spPr>
        <p:txBody>
          <a:bodyPr>
            <a:noAutofit/>
          </a:bodyPr>
          <a:lstStyle/>
          <a:p>
            <a:pPr algn="l"/>
            <a:r>
              <a:rPr lang="en-US" sz="2800" b="0" dirty="0" smtClean="0"/>
              <a:t>__</a:t>
            </a:r>
            <a:r>
              <a:rPr lang="en-US" sz="2800" b="0" dirty="0" err="1" smtClean="0"/>
              <a:t>on_failure</a:t>
            </a:r>
            <a:r>
              <a:rPr lang="en-US" sz="2800" b="0" dirty="0" smtClean="0"/>
              <a:t/>
            </a:r>
            <a:br>
              <a:rPr lang="en-US" sz="2800" b="0" dirty="0" smtClean="0"/>
            </a:br>
            <a:r>
              <a:rPr lang="en-US" sz="2000" b="0" dirty="0" smtClean="0"/>
              <a:t>Contract when failure</a:t>
            </a:r>
            <a:endParaRPr lang="en-US" sz="2800" b="0" dirty="0"/>
          </a:p>
        </p:txBody>
      </p:sp>
      <p:sp>
        <p:nvSpPr>
          <p:cNvPr id="3" name="Content Placeholder 2"/>
          <p:cNvSpPr>
            <a:spLocks noGrp="1"/>
          </p:cNvSpPr>
          <p:nvPr>
            <p:ph idx="1"/>
          </p:nvPr>
        </p:nvSpPr>
        <p:spPr>
          <a:xfrm>
            <a:off x="533400" y="1905000"/>
            <a:ext cx="7086600" cy="609600"/>
          </a:xfrm>
        </p:spPr>
        <p:txBody>
          <a:bodyPr>
            <a:normAutofit/>
          </a:bodyPr>
          <a:lstStyle/>
          <a:p>
            <a:r>
              <a:rPr lang="en-US" dirty="0" smtClean="0"/>
              <a:t>Sometimes the failure path does something useful:</a:t>
            </a:r>
          </a:p>
        </p:txBody>
      </p:sp>
      <p:sp>
        <p:nvSpPr>
          <p:cNvPr id="4" name="TextBox 3"/>
          <p:cNvSpPr txBox="1"/>
          <p:nvPr/>
        </p:nvSpPr>
        <p:spPr>
          <a:xfrm>
            <a:off x="914400" y="2743200"/>
            <a:ext cx="7620000" cy="3139321"/>
          </a:xfrm>
          <a:prstGeom prst="rect">
            <a:avLst/>
          </a:prstGeom>
          <a:solidFill>
            <a:schemeClr val="bg2"/>
          </a:solidFill>
        </p:spPr>
        <p:txBody>
          <a:bodyPr wrap="square" rtlCol="0">
            <a:spAutoFit/>
          </a:bodyPr>
          <a:lstStyle/>
          <a:p>
            <a:pPr lvl="1">
              <a:buNone/>
            </a:pPr>
            <a:r>
              <a:rPr lang="en-US" dirty="0" smtClean="0"/>
              <a:t>…</a:t>
            </a:r>
          </a:p>
          <a:p>
            <a:pPr lvl="1">
              <a:buNone/>
            </a:pPr>
            <a:r>
              <a:rPr lang="en-US" dirty="0" smtClean="0"/>
              <a:t>NTKERNELAPI</a:t>
            </a:r>
          </a:p>
          <a:p>
            <a:pPr lvl="1">
              <a:buNone/>
            </a:pPr>
            <a:r>
              <a:rPr lang="en-US" dirty="0" smtClean="0"/>
              <a:t>NTSTATUS</a:t>
            </a:r>
          </a:p>
          <a:p>
            <a:pPr lvl="1">
              <a:buNone/>
            </a:pPr>
            <a:r>
              <a:rPr lang="en-US" dirty="0" err="1" smtClean="0"/>
              <a:t>IoCreateDevice</a:t>
            </a:r>
            <a:r>
              <a:rPr lang="en-US" dirty="0" smtClean="0"/>
              <a:t>(</a:t>
            </a:r>
          </a:p>
          <a:p>
            <a:pPr lvl="1">
              <a:buNone/>
            </a:pPr>
            <a:r>
              <a:rPr lang="en-US" dirty="0" smtClean="0"/>
              <a:t>…</a:t>
            </a:r>
          </a:p>
          <a:p>
            <a:pPr lvl="1">
              <a:buNone/>
            </a:pPr>
            <a:r>
              <a:rPr lang="en-US" dirty="0" smtClean="0"/>
              <a:t>     __</a:t>
            </a:r>
            <a:r>
              <a:rPr lang="en-US" dirty="0" err="1" smtClean="0"/>
              <a:t>drv_out_deref</a:t>
            </a:r>
            <a:r>
              <a:rPr lang="en-US" dirty="0" smtClean="0"/>
              <a:t>(</a:t>
            </a:r>
          </a:p>
          <a:p>
            <a:pPr lvl="1">
              <a:buNone/>
            </a:pPr>
            <a:r>
              <a:rPr lang="en-US" dirty="0" smtClean="0"/>
              <a:t>          __</a:t>
            </a:r>
            <a:r>
              <a:rPr lang="en-US" dirty="0" err="1" smtClean="0"/>
              <a:t>drv_allocatesMem</a:t>
            </a:r>
            <a:r>
              <a:rPr lang="en-US" dirty="0" smtClean="0"/>
              <a:t>(</a:t>
            </a:r>
            <a:r>
              <a:rPr lang="en-US" dirty="0" err="1" smtClean="0"/>
              <a:t>Mem</a:t>
            </a:r>
            <a:r>
              <a:rPr lang="en-US" dirty="0" smtClean="0"/>
              <a:t>) __</a:t>
            </a:r>
            <a:r>
              <a:rPr lang="en-US" dirty="0" err="1" smtClean="0"/>
              <a:t>drv_valueIs</a:t>
            </a:r>
            <a:r>
              <a:rPr lang="en-US" dirty="0" smtClean="0"/>
              <a:t>(!=0)</a:t>
            </a:r>
          </a:p>
          <a:p>
            <a:pPr lvl="1">
              <a:buNone/>
            </a:pPr>
            <a:r>
              <a:rPr lang="en-US" dirty="0" smtClean="0"/>
              <a:t>          </a:t>
            </a:r>
            <a:r>
              <a:rPr lang="en-US" dirty="0" smtClean="0">
                <a:solidFill>
                  <a:schemeClr val="accent5"/>
                </a:solidFill>
              </a:rPr>
              <a:t>__</a:t>
            </a:r>
            <a:r>
              <a:rPr lang="en-US" dirty="0" err="1" smtClean="0">
                <a:solidFill>
                  <a:schemeClr val="accent5"/>
                </a:solidFill>
              </a:rPr>
              <a:t>on_failure</a:t>
            </a:r>
            <a:r>
              <a:rPr lang="en-US" dirty="0" smtClean="0">
                <a:solidFill>
                  <a:schemeClr val="accent5"/>
                </a:solidFill>
              </a:rPr>
              <a:t>(__null) </a:t>
            </a:r>
            <a:r>
              <a:rPr lang="en-US" dirty="0" smtClean="0"/>
              <a:t>)</a:t>
            </a:r>
          </a:p>
          <a:p>
            <a:pPr lvl="1">
              <a:buNone/>
            </a:pPr>
            <a:r>
              <a:rPr lang="en-US" dirty="0" smtClean="0"/>
              <a:t>    PDEVICE_OBJECT *</a:t>
            </a:r>
            <a:r>
              <a:rPr lang="en-US" dirty="0" err="1" smtClean="0"/>
              <a:t>DeviceObject</a:t>
            </a:r>
            <a:endParaRPr lang="en-US" dirty="0" smtClean="0"/>
          </a:p>
          <a:p>
            <a:pPr lvl="1">
              <a:buNone/>
            </a:pPr>
            <a:r>
              <a:rPr lang="en-US" dirty="0" smtClean="0"/>
              <a:t>    );</a:t>
            </a:r>
          </a:p>
          <a:p>
            <a:endParaRPr lang="en-US" dirty="0"/>
          </a:p>
        </p:txBody>
      </p:sp>
    </p:spTree>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5791200" cy="990600"/>
          </a:xfrm>
        </p:spPr>
        <p:txBody>
          <a:bodyPr>
            <a:noAutofit/>
          </a:bodyPr>
          <a:lstStyle/>
          <a:p>
            <a:pPr algn="l"/>
            <a:r>
              <a:rPr lang="en-US" sz="2800" b="0" dirty="0" smtClean="0"/>
              <a:t>__failure</a:t>
            </a:r>
            <a:br>
              <a:rPr lang="en-US" sz="2800" b="0" dirty="0" smtClean="0"/>
            </a:br>
            <a:r>
              <a:rPr lang="en-US" sz="2000" b="0" dirty="0" smtClean="0"/>
              <a:t>Defining “failure”</a:t>
            </a:r>
            <a:endParaRPr lang="en-US" sz="2800" b="0" dirty="0"/>
          </a:p>
        </p:txBody>
      </p:sp>
      <p:sp>
        <p:nvSpPr>
          <p:cNvPr id="3" name="Content Placeholder 2"/>
          <p:cNvSpPr>
            <a:spLocks noGrp="1"/>
          </p:cNvSpPr>
          <p:nvPr>
            <p:ph idx="1"/>
          </p:nvPr>
        </p:nvSpPr>
        <p:spPr>
          <a:xfrm>
            <a:off x="533400" y="1752600"/>
            <a:ext cx="8229600" cy="2362200"/>
          </a:xfrm>
        </p:spPr>
        <p:txBody>
          <a:bodyPr>
            <a:normAutofit/>
          </a:bodyPr>
          <a:lstStyle/>
          <a:p>
            <a:pPr>
              <a:buFont typeface="Arial" pitchFamily="34" charset="0"/>
              <a:buChar char="•"/>
            </a:pPr>
            <a:r>
              <a:rPr lang="en-US" dirty="0" smtClean="0"/>
              <a:t>__success defines what return values cause the contract to be met.</a:t>
            </a:r>
          </a:p>
          <a:p>
            <a:pPr>
              <a:buFont typeface="Arial" pitchFamily="34" charset="0"/>
              <a:buChar char="•"/>
            </a:pPr>
            <a:r>
              <a:rPr lang="en-US" dirty="0" smtClean="0"/>
              <a:t>PFD assumes all others are failure (contract not met) </a:t>
            </a:r>
          </a:p>
          <a:p>
            <a:pPr lvl="1">
              <a:buFont typeface="Arial" pitchFamily="34" charset="0"/>
              <a:buChar char="•"/>
            </a:pPr>
            <a:r>
              <a:rPr lang="en-US" dirty="0" smtClean="0"/>
              <a:t>But sometimes code (unconsciously) assumes that other values are impossible, and “impossible” values yield noise</a:t>
            </a:r>
          </a:p>
          <a:p>
            <a:pPr>
              <a:buFont typeface="Arial" pitchFamily="34" charset="0"/>
              <a:buChar char="•"/>
            </a:pPr>
            <a:r>
              <a:rPr lang="en-US" dirty="0" smtClean="0"/>
              <a:t>__failure(expression) says what values are considered failure</a:t>
            </a:r>
          </a:p>
          <a:p>
            <a:pPr lvl="1">
              <a:buFont typeface="Arial" pitchFamily="34" charset="0"/>
              <a:buChar char="•"/>
            </a:pPr>
            <a:r>
              <a:rPr lang="en-US" dirty="0" smtClean="0"/>
              <a:t>All others are impossible and won’t cause noise (are not analyzed).</a:t>
            </a:r>
          </a:p>
          <a:p>
            <a:endParaRPr lang="en-US" dirty="0" smtClean="0"/>
          </a:p>
          <a:p>
            <a:pPr>
              <a:buNone/>
            </a:pPr>
            <a:endParaRPr lang="en-US" dirty="0" smtClean="0"/>
          </a:p>
          <a:p>
            <a:endParaRPr lang="en-US" dirty="0" smtClean="0"/>
          </a:p>
          <a:p>
            <a:endParaRPr lang="en-US" dirty="0"/>
          </a:p>
        </p:txBody>
      </p:sp>
      <p:sp>
        <p:nvSpPr>
          <p:cNvPr id="4" name="TextBox 3"/>
          <p:cNvSpPr txBox="1"/>
          <p:nvPr/>
        </p:nvSpPr>
        <p:spPr>
          <a:xfrm>
            <a:off x="533400" y="3962400"/>
            <a:ext cx="8206093" cy="323165"/>
          </a:xfrm>
          <a:prstGeom prst="rect">
            <a:avLst/>
          </a:prstGeom>
          <a:solidFill>
            <a:schemeClr val="bg2"/>
          </a:solidFill>
        </p:spPr>
        <p:txBody>
          <a:bodyPr wrap="none" rtlCol="0">
            <a:spAutoFit/>
          </a:bodyPr>
          <a:lstStyle/>
          <a:p>
            <a:pPr marL="742950" lvl="2" indent="-342900">
              <a:buNone/>
            </a:pPr>
            <a:r>
              <a:rPr lang="en-US" sz="1500" dirty="0" err="1" smtClean="0">
                <a:latin typeface="Lucida Console" pitchFamily="49" charset="0"/>
                <a:cs typeface="Courier New" pitchFamily="49" charset="0"/>
              </a:rPr>
              <a:t>typedef</a:t>
            </a:r>
            <a:r>
              <a:rPr lang="en-US" sz="1500" dirty="0" smtClean="0">
                <a:latin typeface="Lucida Console" pitchFamily="49" charset="0"/>
                <a:cs typeface="Courier New" pitchFamily="49" charset="0"/>
              </a:rPr>
              <a:t> __success(return == 0)__failure(return &lt; 0) LONG MYSTATUS;</a:t>
            </a:r>
          </a:p>
        </p:txBody>
      </p:sp>
    </p:spTree>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5791200" cy="990600"/>
          </a:xfrm>
        </p:spPr>
        <p:txBody>
          <a:bodyPr>
            <a:noAutofit/>
          </a:bodyPr>
          <a:lstStyle/>
          <a:p>
            <a:pPr algn="l"/>
            <a:r>
              <a:rPr lang="en-US" sz="2800" b="0" dirty="0" smtClean="0"/>
              <a:t>__</a:t>
            </a:r>
            <a:r>
              <a:rPr lang="en-US" sz="2800" b="0" dirty="0" err="1" smtClean="0"/>
              <a:t>on_failure</a:t>
            </a:r>
            <a:r>
              <a:rPr lang="en-US" sz="2800" b="0" dirty="0" smtClean="0"/>
              <a:t/>
            </a:r>
            <a:br>
              <a:rPr lang="en-US" sz="2800" b="0" dirty="0" smtClean="0"/>
            </a:br>
            <a:r>
              <a:rPr lang="en-US" sz="2000" b="0" dirty="0" smtClean="0"/>
              <a:t>Undefined Results</a:t>
            </a:r>
            <a:endParaRPr lang="en-US" sz="2800" b="0" dirty="0"/>
          </a:p>
        </p:txBody>
      </p:sp>
      <p:sp>
        <p:nvSpPr>
          <p:cNvPr id="3" name="Content Placeholder 2"/>
          <p:cNvSpPr>
            <a:spLocks noGrp="1"/>
          </p:cNvSpPr>
          <p:nvPr>
            <p:ph idx="1"/>
          </p:nvPr>
        </p:nvSpPr>
        <p:spPr>
          <a:xfrm>
            <a:off x="457200" y="1676400"/>
            <a:ext cx="7391400" cy="4114800"/>
          </a:xfrm>
        </p:spPr>
        <p:txBody>
          <a:bodyPr>
            <a:noAutofit/>
          </a:bodyPr>
          <a:lstStyle/>
          <a:p>
            <a:pPr>
              <a:buFont typeface="Arial" pitchFamily="34" charset="0"/>
              <a:buChar char="•"/>
            </a:pPr>
            <a:r>
              <a:rPr lang="en-US" dirty="0" smtClean="0"/>
              <a:t>When a function fails, it’s often unsafe to look at the results.</a:t>
            </a:r>
          </a:p>
          <a:p>
            <a:pPr lvl="1">
              <a:buFont typeface="Arial" pitchFamily="34" charset="0"/>
              <a:buChar char="•"/>
            </a:pPr>
            <a:r>
              <a:rPr lang="en-US" sz="2000" dirty="0" smtClean="0"/>
              <a:t>Don’t look at this value on the failure path:</a:t>
            </a:r>
          </a:p>
          <a:p>
            <a:pPr lvl="1">
              <a:buFont typeface="Arial" pitchFamily="34" charset="0"/>
              <a:buChar char="•"/>
            </a:pPr>
            <a:endParaRPr lang="en-US" sz="2000" dirty="0" smtClean="0"/>
          </a:p>
          <a:p>
            <a:pPr lvl="1">
              <a:buFont typeface="Arial" pitchFamily="34" charset="0"/>
              <a:buChar char="•"/>
            </a:pPr>
            <a:endParaRPr lang="en-US" sz="2000" dirty="0" smtClean="0"/>
          </a:p>
          <a:p>
            <a:pPr lvl="1">
              <a:buFont typeface="Arial" pitchFamily="34" charset="0"/>
              <a:buChar char="•"/>
            </a:pPr>
            <a:r>
              <a:rPr lang="en-US" sz="2000" dirty="0" smtClean="0"/>
              <a:t>Don’t look at any output if the function fails:</a:t>
            </a:r>
          </a:p>
          <a:p>
            <a:pPr lvl="1">
              <a:buFont typeface="Arial" pitchFamily="34" charset="0"/>
              <a:buChar char="•"/>
            </a:pPr>
            <a:endParaRPr lang="en-US" sz="2000" dirty="0"/>
          </a:p>
          <a:p>
            <a:pPr>
              <a:buFont typeface="Arial" pitchFamily="34" charset="0"/>
              <a:buChar char="•"/>
            </a:pPr>
            <a:endParaRPr lang="en-US" dirty="0" smtClean="0"/>
          </a:p>
          <a:p>
            <a:pPr>
              <a:buFont typeface="Arial" pitchFamily="34" charset="0"/>
              <a:buChar char="•"/>
            </a:pPr>
            <a:r>
              <a:rPr lang="en-US" dirty="0" smtClean="0"/>
              <a:t>PFD will report using an uninitialized variable.</a:t>
            </a:r>
            <a:endParaRPr lang="en-US" dirty="0"/>
          </a:p>
        </p:txBody>
      </p:sp>
      <p:sp>
        <p:nvSpPr>
          <p:cNvPr id="4" name="TextBox 3"/>
          <p:cNvSpPr txBox="1"/>
          <p:nvPr/>
        </p:nvSpPr>
        <p:spPr>
          <a:xfrm>
            <a:off x="152400" y="1828800"/>
            <a:ext cx="184731" cy="369332"/>
          </a:xfrm>
          <a:prstGeom prst="rect">
            <a:avLst/>
          </a:prstGeom>
          <a:noFill/>
        </p:spPr>
        <p:txBody>
          <a:bodyPr wrap="none" rtlCol="0">
            <a:spAutoFit/>
          </a:bodyPr>
          <a:lstStyle/>
          <a:p>
            <a:endParaRPr lang="en-US" dirty="0"/>
          </a:p>
        </p:txBody>
      </p:sp>
      <p:sp>
        <p:nvSpPr>
          <p:cNvPr id="5" name="TextBox 4"/>
          <p:cNvSpPr txBox="1"/>
          <p:nvPr/>
        </p:nvSpPr>
        <p:spPr>
          <a:xfrm>
            <a:off x="1295400" y="2514600"/>
            <a:ext cx="4801314" cy="400110"/>
          </a:xfrm>
          <a:prstGeom prst="rect">
            <a:avLst/>
          </a:prstGeom>
          <a:solidFill>
            <a:schemeClr val="bg2"/>
          </a:solidFill>
        </p:spPr>
        <p:txBody>
          <a:bodyPr wrap="none" rtlCol="0">
            <a:spAutoFit/>
          </a:bodyPr>
          <a:lstStyle/>
          <a:p>
            <a:r>
              <a:rPr lang="en-US" sz="2000" dirty="0" smtClean="0">
                <a:latin typeface="Lucida Console" pitchFamily="49" charset="0"/>
                <a:cs typeface="Courier New" pitchFamily="49" charset="0"/>
              </a:rPr>
              <a:t>__</a:t>
            </a:r>
            <a:r>
              <a:rPr lang="en-US" sz="2000" dirty="0" err="1" smtClean="0">
                <a:latin typeface="Lucida Console" pitchFamily="49" charset="0"/>
                <a:cs typeface="Courier New" pitchFamily="49" charset="0"/>
              </a:rPr>
              <a:t>on_failure</a:t>
            </a:r>
            <a:r>
              <a:rPr lang="en-US" sz="2000" dirty="0" smtClean="0">
                <a:latin typeface="Lucida Console" pitchFamily="49" charset="0"/>
                <a:cs typeface="Courier New" pitchFamily="49" charset="0"/>
              </a:rPr>
              <a:t>(__</a:t>
            </a:r>
            <a:r>
              <a:rPr lang="en-US" sz="2000" dirty="0" err="1" smtClean="0">
                <a:latin typeface="Lucida Console" pitchFamily="49" charset="0"/>
                <a:cs typeface="Courier New" pitchFamily="49" charset="0"/>
              </a:rPr>
              <a:t>valueUndefined</a:t>
            </a:r>
            <a:r>
              <a:rPr lang="en-US" sz="2000" dirty="0" smtClean="0">
                <a:latin typeface="Lucida Console" pitchFamily="49" charset="0"/>
                <a:cs typeface="Courier New" pitchFamily="49" charset="0"/>
              </a:rPr>
              <a:t>)</a:t>
            </a:r>
            <a:endParaRPr lang="en-US" sz="2000" dirty="0"/>
          </a:p>
        </p:txBody>
      </p:sp>
      <p:sp>
        <p:nvSpPr>
          <p:cNvPr id="6" name="TextBox 5"/>
          <p:cNvSpPr txBox="1"/>
          <p:nvPr/>
        </p:nvSpPr>
        <p:spPr>
          <a:xfrm>
            <a:off x="1295400" y="3581400"/>
            <a:ext cx="5724644" cy="400110"/>
          </a:xfrm>
          <a:prstGeom prst="rect">
            <a:avLst/>
          </a:prstGeom>
          <a:solidFill>
            <a:schemeClr val="bg2"/>
          </a:solidFill>
        </p:spPr>
        <p:txBody>
          <a:bodyPr wrap="none" rtlCol="0">
            <a:spAutoFit/>
          </a:bodyPr>
          <a:lstStyle/>
          <a:p>
            <a:r>
              <a:rPr lang="en-US" sz="2000" dirty="0" smtClean="0">
                <a:latin typeface="Lucida Console" pitchFamily="49" charset="0"/>
                <a:cs typeface="Courier New" pitchFamily="49" charset="0"/>
              </a:rPr>
              <a:t>__</a:t>
            </a:r>
            <a:r>
              <a:rPr lang="en-US" sz="2000" dirty="0" err="1" smtClean="0">
                <a:latin typeface="Lucida Console" pitchFamily="49" charset="0"/>
                <a:cs typeface="Courier New" pitchFamily="49" charset="0"/>
              </a:rPr>
              <a:t>failureDefault</a:t>
            </a:r>
            <a:r>
              <a:rPr lang="en-US" sz="2000" dirty="0" smtClean="0">
                <a:latin typeface="Lucida Console" pitchFamily="49" charset="0"/>
                <a:cs typeface="Courier New" pitchFamily="49" charset="0"/>
              </a:rPr>
              <a:t>(__</a:t>
            </a:r>
            <a:r>
              <a:rPr lang="en-US" sz="2000" dirty="0" err="1" smtClean="0">
                <a:latin typeface="Lucida Console" pitchFamily="49" charset="0"/>
                <a:cs typeface="Courier New" pitchFamily="49" charset="0"/>
              </a:rPr>
              <a:t>failureUndefined</a:t>
            </a:r>
            <a:r>
              <a:rPr lang="en-US" sz="2000" dirty="0" smtClean="0">
                <a:latin typeface="Lucida Console" pitchFamily="49" charset="0"/>
                <a:cs typeface="Courier New" pitchFamily="49" charset="0"/>
              </a:rPr>
              <a:t>)</a:t>
            </a:r>
            <a:endParaRPr lang="en-US" sz="2000" dirty="0"/>
          </a:p>
        </p:txBody>
      </p:sp>
    </p:spTree>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pPr algn="l"/>
            <a:r>
              <a:rPr lang="en-US" sz="2800" b="0" dirty="0" smtClean="0">
                <a:latin typeface="Segoe" pitchFamily="34" charset="0"/>
              </a:rPr>
              <a:t>__</a:t>
            </a:r>
            <a:r>
              <a:rPr lang="en-US" sz="2800" b="0" dirty="0" err="1" smtClean="0">
                <a:latin typeface="Segoe" pitchFamily="34" charset="0"/>
              </a:rPr>
              <a:t>drv_when</a:t>
            </a:r>
            <a:r>
              <a:rPr lang="en-US" sz="2800" b="0" dirty="0" smtClean="0">
                <a:latin typeface="Segoe" pitchFamily="34" charset="0"/>
              </a:rPr>
              <a:t>(condition, annotations)</a:t>
            </a:r>
            <a:br>
              <a:rPr lang="en-US" sz="2800" b="0" dirty="0" smtClean="0">
                <a:latin typeface="Segoe" pitchFamily="34" charset="0"/>
              </a:rPr>
            </a:br>
            <a:r>
              <a:rPr lang="en-US" sz="2000" b="0" dirty="0" smtClean="0">
                <a:latin typeface="Segoe" pitchFamily="34" charset="0"/>
              </a:rPr>
              <a:t>Conditional operator</a:t>
            </a:r>
            <a:endParaRPr lang="en-US" sz="2800" b="0" dirty="0">
              <a:latin typeface="Segoe" pitchFamily="34" charset="0"/>
            </a:endParaRPr>
          </a:p>
        </p:txBody>
      </p:sp>
      <p:sp>
        <p:nvSpPr>
          <p:cNvPr id="4" name="TextBox 3"/>
          <p:cNvSpPr txBox="1"/>
          <p:nvPr/>
        </p:nvSpPr>
        <p:spPr>
          <a:xfrm>
            <a:off x="533400" y="1981200"/>
            <a:ext cx="7696200" cy="369332"/>
          </a:xfrm>
          <a:prstGeom prst="rect">
            <a:avLst/>
          </a:prstGeom>
          <a:solidFill>
            <a:schemeClr val="bg2"/>
          </a:solidFill>
        </p:spPr>
        <p:txBody>
          <a:bodyPr wrap="square" rtlCol="0">
            <a:spAutoFit/>
          </a:bodyPr>
          <a:lstStyle/>
          <a:p>
            <a:r>
              <a:rPr lang="en-US" dirty="0" smtClean="0">
                <a:latin typeface="Lucida Console" pitchFamily="49" charset="0"/>
              </a:rPr>
              <a:t>__</a:t>
            </a:r>
            <a:r>
              <a:rPr lang="en-US" dirty="0" err="1" smtClean="0">
                <a:latin typeface="Lucida Console" pitchFamily="49" charset="0"/>
              </a:rPr>
              <a:t>drv_when</a:t>
            </a:r>
            <a:r>
              <a:rPr lang="en-US" dirty="0" smtClean="0">
                <a:latin typeface="Lucida Console" pitchFamily="49" charset="0"/>
              </a:rPr>
              <a:t>(&lt;condition&gt;, &lt;annotation&gt; &lt;annotation&gt;…)</a:t>
            </a:r>
            <a:endParaRPr lang="en-US" dirty="0">
              <a:latin typeface="Lucida Console" pitchFamily="49" charset="0"/>
            </a:endParaRPr>
          </a:p>
        </p:txBody>
      </p:sp>
      <p:sp>
        <p:nvSpPr>
          <p:cNvPr id="6" name="Content Placeholder 2"/>
          <p:cNvSpPr txBox="1">
            <a:spLocks/>
          </p:cNvSpPr>
          <p:nvPr/>
        </p:nvSpPr>
        <p:spPr>
          <a:xfrm>
            <a:off x="381000" y="2514600"/>
            <a:ext cx="8229600" cy="3733800"/>
          </a:xfrm>
          <a:prstGeom prst="rect">
            <a:avLst/>
          </a:prstGeom>
        </p:spPr>
        <p:txBody>
          <a:bodyPr>
            <a:normAutofit fontScale="925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“Guards”, not quite “if”</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Group automatically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200" dirty="0" smtClean="0"/>
              <a:t>Condition can be static or “simulation time”</a:t>
            </a:r>
            <a:endParaRPr kumimoji="0" lang="en-US" sz="2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200" dirty="0" smtClean="0"/>
              <a:t>Side-effect-free C/C++ expression:</a:t>
            </a:r>
          </a:p>
          <a:p>
            <a:pPr marL="800100" lvl="1" indent="-342900">
              <a:spcBef>
                <a:spcPct val="20000"/>
              </a:spcBef>
              <a:buFont typeface="Arial" pitchFamily="34" charset="0"/>
              <a:buChar char="•"/>
              <a:defRPr/>
            </a:pPr>
            <a:r>
              <a:rPr kumimoji="0" lang="en-US" sz="2100" b="0" i="0" u="none" strike="noStrike" kern="1200" cap="none" spc="0" normalizeH="0" baseline="0" noProof="0" dirty="0" smtClean="0">
                <a:ln>
                  <a:noFill/>
                </a:ln>
                <a:solidFill>
                  <a:schemeClr val="tx1"/>
                </a:solidFill>
                <a:effectLst/>
                <a:uLnTx/>
                <a:uFillTx/>
                <a:latin typeface="+mn-lt"/>
                <a:ea typeface="+mn-ea"/>
                <a:cs typeface="+mn-cs"/>
              </a:rPr>
              <a:t>+</a:t>
            </a:r>
            <a:r>
              <a:rPr kumimoji="0" lang="en-US" sz="2100" b="0" i="0" u="none" strike="noStrike" kern="1200" cap="none" spc="0" normalizeH="0" noProof="0" dirty="0" smtClean="0">
                <a:ln>
                  <a:noFill/>
                </a:ln>
                <a:solidFill>
                  <a:schemeClr val="tx1"/>
                </a:solidFill>
                <a:effectLst/>
                <a:uLnTx/>
                <a:uFillTx/>
                <a:latin typeface="+mn-lt"/>
                <a:ea typeface="+mn-ea"/>
                <a:cs typeface="+mn-cs"/>
              </a:rPr>
              <a:t> - * / % &amp; | &amp;&amp; || &lt; &gt; == != &lt;= &gt;= &lt;&lt; &gt;&gt; ^ ( ) -&gt; . [] *</a:t>
            </a:r>
          </a:p>
          <a:p>
            <a:pPr marL="800100" lvl="1" indent="-342900">
              <a:spcBef>
                <a:spcPct val="20000"/>
              </a:spcBef>
              <a:buFont typeface="Arial" pitchFamily="34" charset="0"/>
              <a:buChar char="•"/>
              <a:defRPr/>
            </a:pPr>
            <a:r>
              <a:rPr lang="en-US" sz="2100" dirty="0" smtClean="0"/>
              <a:t>Operands:</a:t>
            </a:r>
          </a:p>
          <a:p>
            <a:pPr marL="1257300" lvl="2" indent="-342900">
              <a:spcBef>
                <a:spcPct val="20000"/>
              </a:spcBef>
              <a:buFont typeface="Arial" pitchFamily="34" charset="0"/>
              <a:buChar char="•"/>
              <a:defRPr/>
            </a:pPr>
            <a:r>
              <a:rPr lang="en-US" sz="2100" dirty="0" smtClean="0"/>
              <a:t>Parameter names, ‘this’, ‘return’, __</a:t>
            </a:r>
            <a:r>
              <a:rPr lang="en-US" sz="2100" dirty="0" err="1" smtClean="0"/>
              <a:t>param</a:t>
            </a:r>
            <a:r>
              <a:rPr lang="en-US" sz="2100" dirty="0" smtClean="0"/>
              <a:t>(n), variables, field names</a:t>
            </a:r>
          </a:p>
          <a:p>
            <a:pPr marL="1257300" lvl="2" indent="-342900">
              <a:spcBef>
                <a:spcPct val="20000"/>
              </a:spcBef>
              <a:buFont typeface="Arial" pitchFamily="34" charset="0"/>
              <a:buChar char="•"/>
              <a:defRPr/>
            </a:pPr>
            <a:r>
              <a:rPr kumimoji="0" lang="en-US" sz="2100" b="0" i="0" u="none" strike="noStrike" kern="1200" cap="none" spc="0" normalizeH="0" noProof="0" dirty="0" smtClean="0">
                <a:ln>
                  <a:noFill/>
                </a:ln>
                <a:solidFill>
                  <a:schemeClr val="tx1"/>
                </a:solidFill>
                <a:effectLst/>
                <a:uLnTx/>
                <a:uFillTx/>
                <a:latin typeface="+mn-lt"/>
                <a:ea typeface="+mn-ea"/>
                <a:cs typeface="+mn-cs"/>
              </a:rPr>
              <a:t>Constants, C++ </a:t>
            </a:r>
            <a:r>
              <a:rPr kumimoji="0" lang="en-US" sz="2100" b="0" i="0" u="none" strike="noStrike" kern="1200" cap="none" spc="0" normalizeH="0" noProof="0" dirty="0" err="1" smtClean="0">
                <a:ln>
                  <a:noFill/>
                </a:ln>
                <a:solidFill>
                  <a:schemeClr val="tx1"/>
                </a:solidFill>
                <a:effectLst/>
                <a:uLnTx/>
                <a:uFillTx/>
                <a:latin typeface="+mn-lt"/>
                <a:ea typeface="+mn-ea"/>
                <a:cs typeface="+mn-cs"/>
              </a:rPr>
              <a:t>consts</a:t>
            </a:r>
            <a:r>
              <a:rPr kumimoji="0" lang="en-US" sz="2100" b="0" i="0" u="none" strike="noStrike" kern="1200" cap="none" spc="0" normalizeH="0" noProof="0" dirty="0" smtClean="0">
                <a:ln>
                  <a:noFill/>
                </a:ln>
                <a:solidFill>
                  <a:schemeClr val="tx1"/>
                </a:solidFill>
                <a:effectLst/>
                <a:uLnTx/>
                <a:uFillTx/>
                <a:latin typeface="+mn-lt"/>
                <a:ea typeface="+mn-ea"/>
                <a:cs typeface="+mn-cs"/>
              </a:rPr>
              <a:t>, </a:t>
            </a:r>
            <a:r>
              <a:rPr kumimoji="0" lang="en-US" sz="2100" b="0" i="0" u="none" strike="noStrike" kern="1200" cap="none" spc="0" normalizeH="0" noProof="0" dirty="0" err="1" smtClean="0">
                <a:ln>
                  <a:noFill/>
                </a:ln>
                <a:solidFill>
                  <a:schemeClr val="tx1"/>
                </a:solidFill>
                <a:effectLst/>
                <a:uLnTx/>
                <a:uFillTx/>
                <a:latin typeface="+mn-lt"/>
                <a:ea typeface="+mn-ea"/>
                <a:cs typeface="+mn-cs"/>
              </a:rPr>
              <a:t>enums</a:t>
            </a:r>
            <a:r>
              <a:rPr kumimoji="0" lang="en-US" sz="2100" b="0" i="0" u="none" strike="noStrike" kern="1200" cap="none" spc="0" normalizeH="0" noProof="0" dirty="0" smtClean="0">
                <a:ln>
                  <a:noFill/>
                </a:ln>
                <a:solidFill>
                  <a:schemeClr val="tx1"/>
                </a:solidFill>
                <a:effectLst/>
                <a:uLnTx/>
                <a:uFillTx/>
                <a:latin typeface="+mn-lt"/>
                <a:ea typeface="+mn-ea"/>
                <a:cs typeface="+mn-cs"/>
              </a:rPr>
              <a:t> (some symbol limitations in C++)</a:t>
            </a:r>
          </a:p>
          <a:p>
            <a:pPr marL="1257300" lvl="2" indent="-342900">
              <a:spcBef>
                <a:spcPct val="20000"/>
              </a:spcBef>
              <a:buFont typeface="Arial" pitchFamily="34" charset="0"/>
              <a:buChar char="•"/>
              <a:defRPr/>
            </a:pPr>
            <a:r>
              <a:rPr lang="en-US" sz="2100" dirty="0" smtClean="0"/>
              <a:t>(static) casts, </a:t>
            </a:r>
            <a:r>
              <a:rPr lang="en-US" sz="2100" dirty="0" err="1" smtClean="0"/>
              <a:t>sizeof</a:t>
            </a:r>
            <a:endParaRPr kumimoji="0" lang="en-US" sz="2100" b="0" i="0" u="none" strike="noStrike" kern="1200" cap="none" spc="0" normalizeH="0" noProof="0" dirty="0" smtClean="0">
              <a:ln>
                <a:noFill/>
              </a:ln>
              <a:solidFill>
                <a:schemeClr val="tx1"/>
              </a:solidFill>
              <a:effectLst/>
              <a:uLnTx/>
              <a:uFillTx/>
              <a:latin typeface="+mn-lt"/>
              <a:ea typeface="+mn-ea"/>
              <a:cs typeface="+mn-cs"/>
            </a:endParaRPr>
          </a:p>
          <a:p>
            <a:pPr marL="800100" lvl="1" indent="-342900">
              <a:spcBef>
                <a:spcPct val="20000"/>
              </a:spcBef>
              <a:buFont typeface="Arial" pitchFamily="34" charset="0"/>
              <a:buChar char="•"/>
              <a:defRPr/>
            </a:pPr>
            <a:r>
              <a:rPr lang="en-US" sz="2100" baseline="0" dirty="0" smtClean="0"/>
              <a:t>A few functions: </a:t>
            </a:r>
            <a:r>
              <a:rPr lang="en-US" sz="2100" baseline="0" dirty="0" err="1" smtClean="0"/>
              <a:t>inFunctionClass</a:t>
            </a:r>
            <a:r>
              <a:rPr lang="en-US" sz="2100" dirty="0" smtClean="0"/>
              <a:t>$, </a:t>
            </a:r>
            <a:r>
              <a:rPr lang="en-US" sz="2100" dirty="0" err="1" smtClean="0"/>
              <a:t>macroValue</a:t>
            </a:r>
            <a:r>
              <a:rPr lang="en-US" sz="2100" dirty="0" smtClean="0"/>
              <a:t>$, </a:t>
            </a:r>
            <a:r>
              <a:rPr lang="en-US" sz="2100" dirty="0" err="1" smtClean="0"/>
              <a:t>macroDefined</a:t>
            </a:r>
            <a:r>
              <a:rPr lang="en-US" sz="2100" dirty="0" smtClean="0"/>
              <a:t>$, </a:t>
            </a:r>
            <a:r>
              <a:rPr lang="en-US" sz="2100" dirty="0" err="1" smtClean="0"/>
              <a:t>strstr</a:t>
            </a:r>
            <a:r>
              <a:rPr lang="en-US" sz="2100" dirty="0" smtClean="0"/>
              <a:t>$</a:t>
            </a:r>
            <a:endParaRPr kumimoji="0" lang="en-US" sz="21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457200" y="3200400"/>
            <a:ext cx="8458200" cy="2514600"/>
          </a:xfrm>
          <a:prstGeom prst="rect">
            <a:avLst/>
          </a:prstGeom>
          <a:solidFill>
            <a:schemeClr val="bg2"/>
          </a:solidFill>
          <a:ln w="12700">
            <a:noFill/>
            <a:miter lim="800000"/>
            <a:headEnd type="none" w="sm" len="sm"/>
            <a:tailEnd type="none" w="sm" len="sm"/>
          </a:ln>
          <a:effectLst/>
        </p:spPr>
        <p:txBody>
          <a:bodyPr lIns="91432" tIns="45717" rIns="91432" bIns="45717" anchor="ctr"/>
          <a:lstStyle/>
          <a:p>
            <a:pPr>
              <a:lnSpc>
                <a:spcPct val="85000"/>
              </a:lnSpc>
              <a:spcBef>
                <a:spcPct val="20000"/>
              </a:spcBef>
            </a:pPr>
            <a:r>
              <a:rPr lang="en-US" sz="1400" dirty="0" smtClean="0">
                <a:solidFill>
                  <a:schemeClr val="accent1"/>
                </a:solidFill>
                <a:latin typeface="Lucida Console" pitchFamily="49" charset="0"/>
              </a:rPr>
              <a:t>__</a:t>
            </a:r>
            <a:r>
              <a:rPr lang="en-US" sz="1400" dirty="0" err="1" smtClean="0">
                <a:solidFill>
                  <a:schemeClr val="accent1"/>
                </a:solidFill>
                <a:latin typeface="Lucida Console" pitchFamily="49" charset="0"/>
              </a:rPr>
              <a:t>drv_when</a:t>
            </a:r>
            <a:r>
              <a:rPr lang="en-US" sz="1400" dirty="0" smtClean="0">
                <a:solidFill>
                  <a:schemeClr val="accent1"/>
                </a:solidFill>
                <a:latin typeface="Lucida Console" pitchFamily="49" charset="0"/>
              </a:rPr>
              <a:t>(NTDDI_VERSION &gt;= NTDDI_WINXP,</a:t>
            </a:r>
          </a:p>
          <a:p>
            <a:pPr>
              <a:lnSpc>
                <a:spcPct val="85000"/>
              </a:lnSpc>
              <a:spcBef>
                <a:spcPct val="20000"/>
              </a:spcBef>
            </a:pPr>
            <a:r>
              <a:rPr lang="en-US" sz="1400" dirty="0" smtClean="0">
                <a:solidFill>
                  <a:schemeClr val="tx2"/>
                </a:solidFill>
                <a:latin typeface="Lucida Console" pitchFamily="49" charset="0"/>
              </a:rPr>
              <a:t>    __</a:t>
            </a:r>
            <a:r>
              <a:rPr lang="en-US" sz="1400" dirty="0" err="1" smtClean="0">
                <a:solidFill>
                  <a:schemeClr val="tx2"/>
                </a:solidFill>
                <a:latin typeface="Lucida Console" pitchFamily="49" charset="0"/>
              </a:rPr>
              <a:t>drv_preferredFunction</a:t>
            </a:r>
            <a:r>
              <a:rPr lang="en-US" sz="1400" dirty="0" smtClean="0">
                <a:solidFill>
                  <a:schemeClr val="tx2"/>
                </a:solidFill>
                <a:latin typeface="Lucida Console" pitchFamily="49" charset="0"/>
              </a:rPr>
              <a:t>("</a:t>
            </a:r>
            <a:r>
              <a:rPr lang="en-US" sz="1400" dirty="0" err="1" smtClean="0">
                <a:solidFill>
                  <a:schemeClr val="tx2"/>
                </a:solidFill>
                <a:latin typeface="Lucida Console" pitchFamily="49" charset="0"/>
              </a:rPr>
              <a:t>IoVolumeDeviceToDosName</a:t>
            </a:r>
            <a:r>
              <a:rPr lang="en-US" sz="1400" dirty="0" smtClean="0">
                <a:solidFill>
                  <a:schemeClr val="tx2"/>
                </a:solidFill>
                <a:latin typeface="Lucida Console" pitchFamily="49" charset="0"/>
              </a:rPr>
              <a:t>",</a:t>
            </a:r>
          </a:p>
          <a:p>
            <a:pPr>
              <a:lnSpc>
                <a:spcPct val="85000"/>
              </a:lnSpc>
              <a:spcBef>
                <a:spcPct val="20000"/>
              </a:spcBef>
            </a:pPr>
            <a:r>
              <a:rPr lang="en-US" sz="1400" dirty="0" smtClean="0">
                <a:solidFill>
                  <a:schemeClr val="tx2"/>
                </a:solidFill>
                <a:latin typeface="Lucida Console" pitchFamily="49" charset="0"/>
              </a:rPr>
              <a:t>    "Obsolete on WINXP and above"))</a:t>
            </a:r>
          </a:p>
          <a:p>
            <a:pPr>
              <a:lnSpc>
                <a:spcPct val="85000"/>
              </a:lnSpc>
              <a:spcBef>
                <a:spcPct val="20000"/>
              </a:spcBef>
            </a:pPr>
            <a:r>
              <a:rPr lang="en-US" sz="1400" dirty="0" smtClean="0">
                <a:solidFill>
                  <a:schemeClr val="tx2"/>
                </a:solidFill>
                <a:latin typeface="Lucida Console" pitchFamily="49" charset="0"/>
              </a:rPr>
              <a:t>__</a:t>
            </a:r>
            <a:r>
              <a:rPr lang="en-US" sz="1400" dirty="0" err="1" smtClean="0">
                <a:solidFill>
                  <a:schemeClr val="tx2"/>
                </a:solidFill>
                <a:latin typeface="Lucida Console" pitchFamily="49" charset="0"/>
              </a:rPr>
              <a:t>drv_maxIRQL</a:t>
            </a:r>
            <a:r>
              <a:rPr lang="en-US" sz="1400" dirty="0" smtClean="0">
                <a:solidFill>
                  <a:schemeClr val="tx2"/>
                </a:solidFill>
                <a:latin typeface="Lucida Console" pitchFamily="49" charset="0"/>
              </a:rPr>
              <a:t>(PASSIVE_LEVEL)</a:t>
            </a:r>
          </a:p>
          <a:p>
            <a:pPr>
              <a:lnSpc>
                <a:spcPct val="85000"/>
              </a:lnSpc>
              <a:spcBef>
                <a:spcPct val="20000"/>
              </a:spcBef>
            </a:pPr>
            <a:r>
              <a:rPr lang="en-US" sz="1400" dirty="0" smtClean="0">
                <a:solidFill>
                  <a:schemeClr val="tx2"/>
                </a:solidFill>
                <a:latin typeface="Lucida Console" pitchFamily="49" charset="0"/>
              </a:rPr>
              <a:t>NTSYSAPI</a:t>
            </a:r>
          </a:p>
          <a:p>
            <a:pPr>
              <a:lnSpc>
                <a:spcPct val="85000"/>
              </a:lnSpc>
              <a:spcBef>
                <a:spcPct val="20000"/>
              </a:spcBef>
            </a:pPr>
            <a:r>
              <a:rPr lang="en-US" sz="1400" dirty="0" smtClean="0">
                <a:solidFill>
                  <a:schemeClr val="tx2"/>
                </a:solidFill>
                <a:latin typeface="Lucida Console" pitchFamily="49" charset="0"/>
              </a:rPr>
              <a:t>NTSTATUS</a:t>
            </a:r>
          </a:p>
          <a:p>
            <a:pPr>
              <a:lnSpc>
                <a:spcPct val="85000"/>
              </a:lnSpc>
              <a:spcBef>
                <a:spcPct val="20000"/>
              </a:spcBef>
            </a:pPr>
            <a:r>
              <a:rPr lang="en-US" sz="1400" dirty="0" smtClean="0">
                <a:solidFill>
                  <a:schemeClr val="tx2"/>
                </a:solidFill>
                <a:latin typeface="Lucida Console" pitchFamily="49" charset="0"/>
              </a:rPr>
              <a:t>NTAPI</a:t>
            </a:r>
          </a:p>
          <a:p>
            <a:pPr>
              <a:lnSpc>
                <a:spcPct val="85000"/>
              </a:lnSpc>
              <a:spcBef>
                <a:spcPct val="20000"/>
              </a:spcBef>
            </a:pPr>
            <a:r>
              <a:rPr lang="en-US" sz="1400" dirty="0" err="1" smtClean="0">
                <a:solidFill>
                  <a:schemeClr val="tx2"/>
                </a:solidFill>
                <a:latin typeface="Lucida Console" pitchFamily="49" charset="0"/>
              </a:rPr>
              <a:t>RtlVolumeDeviceToDosName</a:t>
            </a:r>
            <a:r>
              <a:rPr lang="en-US" sz="1400" dirty="0" smtClean="0">
                <a:solidFill>
                  <a:schemeClr val="tx2"/>
                </a:solidFill>
                <a:latin typeface="Lucida Console" pitchFamily="49" charset="0"/>
              </a:rPr>
              <a:t>(</a:t>
            </a:r>
          </a:p>
          <a:p>
            <a:pPr>
              <a:lnSpc>
                <a:spcPct val="85000"/>
              </a:lnSpc>
              <a:spcBef>
                <a:spcPct val="20000"/>
              </a:spcBef>
            </a:pPr>
            <a:r>
              <a:rPr lang="en-US" sz="1400" dirty="0" smtClean="0">
                <a:solidFill>
                  <a:schemeClr val="tx2"/>
                </a:solidFill>
                <a:latin typeface="Lucida Console" pitchFamily="49" charset="0"/>
              </a:rPr>
              <a:t>    __in PVOID </a:t>
            </a:r>
            <a:r>
              <a:rPr lang="en-US" sz="1400" dirty="0" err="1" smtClean="0">
                <a:solidFill>
                  <a:schemeClr val="tx2"/>
                </a:solidFill>
                <a:latin typeface="Lucida Console" pitchFamily="49" charset="0"/>
              </a:rPr>
              <a:t>VolumeDeviceObject</a:t>
            </a:r>
            <a:r>
              <a:rPr lang="en-US" sz="1400" dirty="0" smtClean="0">
                <a:solidFill>
                  <a:schemeClr val="tx2"/>
                </a:solidFill>
                <a:latin typeface="Lucida Console" pitchFamily="49" charset="0"/>
              </a:rPr>
              <a:t>,</a:t>
            </a:r>
          </a:p>
          <a:p>
            <a:pPr>
              <a:lnSpc>
                <a:spcPct val="85000"/>
              </a:lnSpc>
              <a:spcBef>
                <a:spcPct val="20000"/>
              </a:spcBef>
            </a:pPr>
            <a:r>
              <a:rPr lang="en-US" sz="1400" dirty="0" smtClean="0">
                <a:solidFill>
                  <a:schemeClr val="tx2"/>
                </a:solidFill>
                <a:latin typeface="Lucida Console" pitchFamily="49" charset="0"/>
              </a:rPr>
              <a:t>    __out PUNICODE_STRING </a:t>
            </a:r>
            <a:r>
              <a:rPr lang="en-US" sz="1400" dirty="0" err="1" smtClean="0">
                <a:solidFill>
                  <a:schemeClr val="tx2"/>
                </a:solidFill>
                <a:latin typeface="Lucida Console" pitchFamily="49" charset="0"/>
              </a:rPr>
              <a:t>DosName</a:t>
            </a:r>
            <a:endParaRPr lang="en-US" sz="1400" dirty="0" smtClean="0">
              <a:solidFill>
                <a:schemeClr val="tx2"/>
              </a:solidFill>
              <a:latin typeface="Lucida Console" pitchFamily="49" charset="0"/>
            </a:endParaRPr>
          </a:p>
          <a:p>
            <a:pPr>
              <a:lnSpc>
                <a:spcPct val="85000"/>
              </a:lnSpc>
              <a:spcBef>
                <a:spcPct val="20000"/>
              </a:spcBef>
            </a:pPr>
            <a:r>
              <a:rPr lang="en-US" sz="1400" dirty="0" smtClean="0">
                <a:solidFill>
                  <a:schemeClr val="tx2"/>
                </a:solidFill>
                <a:latin typeface="Lucida Console" pitchFamily="49" charset="0"/>
              </a:rPr>
              <a:t>    );</a:t>
            </a:r>
            <a:endParaRPr lang="en-US" sz="1400" dirty="0">
              <a:solidFill>
                <a:schemeClr val="tx2"/>
              </a:solidFill>
              <a:latin typeface="Lucida Console" pitchFamily="49" charset="0"/>
            </a:endParaRPr>
          </a:p>
        </p:txBody>
      </p:sp>
      <p:sp>
        <p:nvSpPr>
          <p:cNvPr id="10" name="Text Box 4"/>
          <p:cNvSpPr txBox="1">
            <a:spLocks noChangeArrowheads="1"/>
          </p:cNvSpPr>
          <p:nvPr/>
        </p:nvSpPr>
        <p:spPr bwMode="auto">
          <a:xfrm>
            <a:off x="457200" y="2057400"/>
            <a:ext cx="8458200" cy="762000"/>
          </a:xfrm>
          <a:prstGeom prst="rect">
            <a:avLst/>
          </a:prstGeom>
          <a:solidFill>
            <a:schemeClr val="bg2"/>
          </a:solidFill>
          <a:ln w="12700">
            <a:noFill/>
            <a:miter lim="800000"/>
            <a:headEnd type="none" w="sm" len="sm"/>
            <a:tailEnd type="none" w="sm" len="sm"/>
          </a:ln>
          <a:effectLst/>
        </p:spPr>
        <p:txBody>
          <a:bodyPr lIns="91432" tIns="45717" rIns="91432" bIns="45717" anchor="ctr"/>
          <a:lstStyle/>
          <a:p>
            <a:pPr>
              <a:lnSpc>
                <a:spcPct val="85000"/>
              </a:lnSpc>
              <a:spcBef>
                <a:spcPct val="20000"/>
              </a:spcBef>
            </a:pPr>
            <a:r>
              <a:rPr lang="en-US" sz="1400" dirty="0" smtClean="0">
                <a:solidFill>
                  <a:schemeClr val="accent1"/>
                </a:solidFill>
                <a:latin typeface="Lucida Console" pitchFamily="49" charset="0"/>
              </a:rPr>
              <a:t>__</a:t>
            </a:r>
            <a:r>
              <a:rPr lang="en-US" sz="1400" dirty="0" err="1" smtClean="0">
                <a:solidFill>
                  <a:schemeClr val="accent1"/>
                </a:solidFill>
                <a:latin typeface="Lucida Console" pitchFamily="49" charset="0"/>
              </a:rPr>
              <a:t>drv_when</a:t>
            </a:r>
            <a:r>
              <a:rPr lang="en-US" sz="1400" dirty="0" smtClean="0">
                <a:solidFill>
                  <a:schemeClr val="accent1"/>
                </a:solidFill>
                <a:latin typeface="Lucida Console" pitchFamily="49" charset="0"/>
              </a:rPr>
              <a:t>(((</a:t>
            </a:r>
            <a:r>
              <a:rPr lang="en-US" sz="1400" dirty="0" err="1" smtClean="0">
                <a:solidFill>
                  <a:schemeClr val="accent1"/>
                </a:solidFill>
                <a:latin typeface="Lucida Console" pitchFamily="49" charset="0"/>
              </a:rPr>
              <a:t>PoolType</a:t>
            </a:r>
            <a:r>
              <a:rPr lang="en-US" sz="1400" dirty="0" smtClean="0">
                <a:solidFill>
                  <a:schemeClr val="accent1"/>
                </a:solidFill>
                <a:latin typeface="Lucida Console" pitchFamily="49" charset="0"/>
              </a:rPr>
              <a:t>&amp;(0x2|POOL_RAISE_IF_ALLOCATION_FAILURE)))==0</a:t>
            </a:r>
            <a:r>
              <a:rPr lang="en-US" sz="1400" dirty="0" smtClean="0">
                <a:solidFill>
                  <a:schemeClr val="tx2"/>
                </a:solidFill>
                <a:latin typeface="Lucida Console" pitchFamily="49" charset="0"/>
              </a:rPr>
              <a:t>,</a:t>
            </a:r>
          </a:p>
          <a:p>
            <a:r>
              <a:rPr lang="en-US" sz="1400" dirty="0" smtClean="0">
                <a:solidFill>
                  <a:schemeClr val="tx2"/>
                </a:solidFill>
                <a:latin typeface="Lucida Console" pitchFamily="49" charset="0"/>
              </a:rPr>
              <a:t>    __post __</a:t>
            </a:r>
            <a:r>
              <a:rPr lang="en-US" sz="1400" dirty="0" err="1" smtClean="0">
                <a:solidFill>
                  <a:schemeClr val="tx2"/>
                </a:solidFill>
                <a:latin typeface="Lucida Console" pitchFamily="49" charset="0"/>
              </a:rPr>
              <a:t>maybenull</a:t>
            </a:r>
            <a:r>
              <a:rPr lang="en-US" sz="1400" dirty="0" smtClean="0">
                <a:solidFill>
                  <a:schemeClr val="tx2"/>
                </a:solidFill>
                <a:latin typeface="Lucida Console" pitchFamily="49" charset="0"/>
              </a:rPr>
              <a:t> __</a:t>
            </a:r>
            <a:r>
              <a:rPr lang="en-US" sz="1400" dirty="0" err="1" smtClean="0">
                <a:solidFill>
                  <a:schemeClr val="tx2"/>
                </a:solidFill>
                <a:latin typeface="Lucida Console" pitchFamily="49" charset="0"/>
              </a:rPr>
              <a:t>checkReturn</a:t>
            </a:r>
            <a:r>
              <a:rPr lang="en-US" sz="1400" dirty="0" smtClean="0">
                <a:solidFill>
                  <a:schemeClr val="tx2"/>
                </a:solidFill>
                <a:latin typeface="Lucida Console" pitchFamily="49" charset="0"/>
              </a:rPr>
              <a:t>)</a:t>
            </a:r>
          </a:p>
        </p:txBody>
      </p:sp>
      <p:sp>
        <p:nvSpPr>
          <p:cNvPr id="5" name="Title 1"/>
          <p:cNvSpPr txBox="1">
            <a:spLocks/>
          </p:cNvSpPr>
          <p:nvPr/>
        </p:nvSpPr>
        <p:spPr>
          <a:xfrm>
            <a:off x="457200" y="609600"/>
            <a:ext cx="8229600" cy="9906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i="0" u="none" strike="noStrike" kern="1200" cap="none" spc="0" normalizeH="0" baseline="0" noProof="0" dirty="0" smtClean="0">
                <a:ln>
                  <a:noFill/>
                </a:ln>
                <a:solidFill>
                  <a:schemeClr val="tx1"/>
                </a:solidFill>
                <a:effectLst/>
                <a:uLnTx/>
                <a:uFillTx/>
                <a:latin typeface="Segoe" pitchFamily="34" charset="0"/>
                <a:ea typeface="+mj-ea"/>
                <a:cs typeface="Segoe UI" pitchFamily="34" charset="0"/>
              </a:rPr>
              <a:t>__</a:t>
            </a:r>
            <a:r>
              <a:rPr kumimoji="0" lang="en-US" sz="2800" i="0" u="none" strike="noStrike" kern="1200" cap="none" spc="0" normalizeH="0" baseline="0" noProof="0" dirty="0" err="1" smtClean="0">
                <a:ln>
                  <a:noFill/>
                </a:ln>
                <a:solidFill>
                  <a:schemeClr val="tx1"/>
                </a:solidFill>
                <a:effectLst/>
                <a:uLnTx/>
                <a:uFillTx/>
                <a:latin typeface="Segoe" pitchFamily="34" charset="0"/>
                <a:ea typeface="+mj-ea"/>
                <a:cs typeface="Segoe UI" pitchFamily="34" charset="0"/>
              </a:rPr>
              <a:t>drv_when</a:t>
            </a:r>
            <a:r>
              <a:rPr kumimoji="0" lang="en-US" sz="2800" i="0" u="none" strike="noStrike" kern="1200" cap="none" spc="0" normalizeH="0" baseline="0" noProof="0" dirty="0" smtClean="0">
                <a:ln>
                  <a:noFill/>
                </a:ln>
                <a:solidFill>
                  <a:schemeClr val="tx1"/>
                </a:solidFill>
                <a:effectLst/>
                <a:uLnTx/>
                <a:uFillTx/>
                <a:latin typeface="Segoe" pitchFamily="34" charset="0"/>
                <a:ea typeface="+mj-ea"/>
                <a:cs typeface="Segoe UI" pitchFamily="34" charset="0"/>
              </a:rPr>
              <a:t>(condition, annotations)</a:t>
            </a:r>
            <a:br>
              <a:rPr kumimoji="0" lang="en-US" sz="2800" i="0" u="none" strike="noStrike" kern="1200" cap="none" spc="0" normalizeH="0" baseline="0" noProof="0" dirty="0" smtClean="0">
                <a:ln>
                  <a:noFill/>
                </a:ln>
                <a:solidFill>
                  <a:schemeClr val="tx1"/>
                </a:solidFill>
                <a:effectLst/>
                <a:uLnTx/>
                <a:uFillTx/>
                <a:latin typeface="Segoe" pitchFamily="34" charset="0"/>
                <a:ea typeface="+mj-ea"/>
                <a:cs typeface="Segoe UI" pitchFamily="34" charset="0"/>
              </a:rPr>
            </a:br>
            <a:r>
              <a:rPr lang="en-US" sz="2000" noProof="0" dirty="0" smtClean="0">
                <a:latin typeface="Segoe" pitchFamily="34" charset="0"/>
                <a:ea typeface="+mj-ea"/>
                <a:cs typeface="Segoe UI" pitchFamily="34" charset="0"/>
              </a:rPr>
              <a:t>Uses</a:t>
            </a:r>
            <a:endParaRPr kumimoji="0" lang="en-US" sz="2800" i="0" u="none" strike="noStrike" kern="1200" cap="none" spc="0" normalizeH="0" baseline="0" noProof="0" dirty="0">
              <a:ln>
                <a:noFill/>
              </a:ln>
              <a:solidFill>
                <a:schemeClr val="tx1"/>
              </a:solidFill>
              <a:effectLst/>
              <a:uLnTx/>
              <a:uFillTx/>
              <a:latin typeface="Segoe" pitchFamily="34" charset="0"/>
              <a:ea typeface="+mj-ea"/>
              <a:cs typeface="Segoe UI" pitchFamily="34" charset="0"/>
            </a:endParaRPr>
          </a:p>
        </p:txBody>
      </p:sp>
    </p:spTree>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763000" cy="990600"/>
          </a:xfrm>
        </p:spPr>
        <p:txBody>
          <a:bodyPr>
            <a:noAutofit/>
          </a:bodyPr>
          <a:lstStyle/>
          <a:p>
            <a:pPr algn="l"/>
            <a:r>
              <a:rPr lang="en-US" sz="2800" b="0" dirty="0" smtClean="0">
                <a:latin typeface="Segoe" pitchFamily="34" charset="0"/>
              </a:rPr>
              <a:t>__</a:t>
            </a:r>
            <a:r>
              <a:rPr lang="en-US" sz="2800" b="0" dirty="0" err="1" smtClean="0">
                <a:latin typeface="Segoe" pitchFamily="34" charset="0"/>
              </a:rPr>
              <a:t>drv_at</a:t>
            </a:r>
            <a:r>
              <a:rPr lang="en-US" sz="2800" b="0" dirty="0" smtClean="0">
                <a:latin typeface="Segoe" pitchFamily="34" charset="0"/>
              </a:rPr>
              <a:t>(target, annotations)</a:t>
            </a:r>
            <a:br>
              <a:rPr lang="en-US" sz="2800" b="0" dirty="0" smtClean="0">
                <a:latin typeface="Segoe" pitchFamily="34" charset="0"/>
              </a:rPr>
            </a:br>
            <a:r>
              <a:rPr lang="en-US" sz="2000" b="0" dirty="0" smtClean="0">
                <a:latin typeface="Segoe" pitchFamily="34" charset="0"/>
              </a:rPr>
              <a:t>Placement operator</a:t>
            </a:r>
            <a:endParaRPr lang="en-US" sz="2800" b="0" dirty="0">
              <a:latin typeface="Segoe" pitchFamily="34" charset="0"/>
            </a:endParaRPr>
          </a:p>
        </p:txBody>
      </p:sp>
      <p:sp>
        <p:nvSpPr>
          <p:cNvPr id="3" name="Content Placeholder 2"/>
          <p:cNvSpPr>
            <a:spLocks noGrp="1"/>
          </p:cNvSpPr>
          <p:nvPr>
            <p:ph idx="1"/>
          </p:nvPr>
        </p:nvSpPr>
        <p:spPr>
          <a:xfrm>
            <a:off x="533400" y="2133600"/>
            <a:ext cx="8229600" cy="1219200"/>
          </a:xfrm>
        </p:spPr>
        <p:txBody>
          <a:bodyPr/>
          <a:lstStyle/>
          <a:p>
            <a:pPr>
              <a:buFont typeface="Arial" pitchFamily="34" charset="0"/>
              <a:buChar char="•"/>
            </a:pPr>
            <a:r>
              <a:rPr lang="en-US" dirty="0" smtClean="0"/>
              <a:t>Annotate complex operands</a:t>
            </a:r>
          </a:p>
          <a:p>
            <a:pPr>
              <a:buFont typeface="Arial" pitchFamily="34" charset="0"/>
              <a:buChar char="•"/>
            </a:pPr>
            <a:r>
              <a:rPr lang="en-US" dirty="0" smtClean="0"/>
              <a:t>Annotate invisible objects: ‘this’</a:t>
            </a:r>
          </a:p>
          <a:p>
            <a:pPr>
              <a:buFont typeface="Arial" pitchFamily="34" charset="0"/>
              <a:buChar char="•"/>
            </a:pPr>
            <a:r>
              <a:rPr lang="en-US" dirty="0" smtClean="0"/>
              <a:t>Annotate difficult cases more readably</a:t>
            </a:r>
          </a:p>
          <a:p>
            <a:endParaRPr lang="en-US" dirty="0"/>
          </a:p>
        </p:txBody>
      </p:sp>
      <p:sp>
        <p:nvSpPr>
          <p:cNvPr id="4" name="TextBox 3"/>
          <p:cNvSpPr txBox="1"/>
          <p:nvPr/>
        </p:nvSpPr>
        <p:spPr>
          <a:xfrm>
            <a:off x="533400" y="3505200"/>
            <a:ext cx="7620000" cy="338554"/>
          </a:xfrm>
          <a:prstGeom prst="rect">
            <a:avLst/>
          </a:prstGeom>
          <a:solidFill>
            <a:schemeClr val="bg2"/>
          </a:solidFill>
        </p:spPr>
        <p:txBody>
          <a:bodyPr wrap="square" rtlCol="0">
            <a:spAutoFit/>
          </a:bodyPr>
          <a:lstStyle/>
          <a:p>
            <a:r>
              <a:rPr lang="en-US" sz="1600" dirty="0" smtClean="0">
                <a:latin typeface="Lucida Console" pitchFamily="49" charset="0"/>
              </a:rPr>
              <a:t>__</a:t>
            </a:r>
            <a:r>
              <a:rPr lang="en-US" sz="1600" dirty="0" err="1" smtClean="0">
                <a:latin typeface="Lucida Console" pitchFamily="49" charset="0"/>
              </a:rPr>
              <a:t>drv_at</a:t>
            </a:r>
            <a:r>
              <a:rPr lang="en-US" sz="1600" dirty="0" smtClean="0">
                <a:latin typeface="Lucida Console" pitchFamily="49" charset="0"/>
              </a:rPr>
              <a:t>(this, __</a:t>
            </a:r>
            <a:r>
              <a:rPr lang="en-US" sz="1600" dirty="0" err="1" smtClean="0">
                <a:latin typeface="Lucida Console" pitchFamily="49" charset="0"/>
              </a:rPr>
              <a:t>drv_freesMem</a:t>
            </a:r>
            <a:r>
              <a:rPr lang="en-US" sz="1600" dirty="0" smtClean="0">
                <a:latin typeface="Lucida Console" pitchFamily="49" charset="0"/>
              </a:rPr>
              <a:t>(</a:t>
            </a:r>
            <a:r>
              <a:rPr lang="en-US" sz="1600" dirty="0" err="1" smtClean="0">
                <a:latin typeface="Lucida Console" pitchFamily="49" charset="0"/>
              </a:rPr>
              <a:t>Mem</a:t>
            </a:r>
            <a:r>
              <a:rPr lang="en-US" sz="1600" dirty="0" smtClean="0">
                <a:latin typeface="Lucida Console" pitchFamily="49" charset="0"/>
              </a:rPr>
              <a:t>)) void Release(void); </a:t>
            </a:r>
            <a:endParaRPr lang="en-US" sz="1600" dirty="0">
              <a:latin typeface="Lucida Console" pitchFamily="49" charset="0"/>
            </a:endParaRPr>
          </a:p>
        </p:txBody>
      </p:sp>
      <p:sp>
        <p:nvSpPr>
          <p:cNvPr id="5" name="TextBox 4"/>
          <p:cNvSpPr txBox="1"/>
          <p:nvPr/>
        </p:nvSpPr>
        <p:spPr>
          <a:xfrm>
            <a:off x="533400" y="1676400"/>
            <a:ext cx="7696200" cy="338554"/>
          </a:xfrm>
          <a:prstGeom prst="rect">
            <a:avLst/>
          </a:prstGeom>
          <a:solidFill>
            <a:schemeClr val="bg2"/>
          </a:solidFill>
        </p:spPr>
        <p:txBody>
          <a:bodyPr wrap="square" rtlCol="0">
            <a:spAutoFit/>
          </a:bodyPr>
          <a:lstStyle/>
          <a:p>
            <a:r>
              <a:rPr lang="en-US" sz="1600" dirty="0" smtClean="0">
                <a:latin typeface="Lucida Console" pitchFamily="49" charset="0"/>
              </a:rPr>
              <a:t>__</a:t>
            </a:r>
            <a:r>
              <a:rPr lang="en-US" sz="1600" dirty="0" err="1" smtClean="0">
                <a:latin typeface="Lucida Console" pitchFamily="49" charset="0"/>
              </a:rPr>
              <a:t>drv_at</a:t>
            </a:r>
            <a:r>
              <a:rPr lang="en-US" sz="1600" dirty="0" smtClean="0">
                <a:latin typeface="Lucida Console" pitchFamily="49" charset="0"/>
              </a:rPr>
              <a:t>(&lt;expression&gt;, &lt;annotation&gt; &lt;annotation&gt;…)</a:t>
            </a:r>
            <a:endParaRPr lang="en-US" sz="1600" dirty="0">
              <a:latin typeface="Lucida Console" pitchFamily="49" charset="0"/>
            </a:endParaRPr>
          </a:p>
        </p:txBody>
      </p:sp>
      <p:sp>
        <p:nvSpPr>
          <p:cNvPr id="7" name="Content Placeholder 2"/>
          <p:cNvSpPr txBox="1">
            <a:spLocks/>
          </p:cNvSpPr>
          <p:nvPr/>
        </p:nvSpPr>
        <p:spPr>
          <a:xfrm>
            <a:off x="533400" y="4191000"/>
            <a:ext cx="8229600" cy="1524000"/>
          </a:xfrm>
          <a:prstGeom prst="rect">
            <a:avLst/>
          </a:prstGeom>
        </p:spPr>
        <p:txBody>
          <a:bodyPr vert="horz" lIns="91440" tIns="45720" rIns="91440" bIns="45720" rtlCol="0">
            <a:normAutofit/>
          </a:bodyPr>
          <a:lstStyle/>
          <a:p>
            <a:pPr marL="342900" lvl="0" indent="-342900">
              <a:spcBef>
                <a:spcPct val="20000"/>
              </a:spcBef>
            </a:pPr>
            <a:r>
              <a:rPr lang="en-US" sz="2000" dirty="0" smtClean="0">
                <a:latin typeface="Segoe UI" pitchFamily="34" charset="0"/>
                <a:cs typeface="Segoe UI" pitchFamily="34" charset="0"/>
              </a:rPr>
              <a:t>The target:</a:t>
            </a:r>
          </a:p>
          <a:p>
            <a:pPr marL="342900" lvl="0" indent="-342900">
              <a:spcBef>
                <a:spcPct val="20000"/>
              </a:spcBef>
              <a:buFont typeface="Arial" pitchFamily="34" charset="0"/>
              <a:buChar char="•"/>
            </a:pPr>
            <a:r>
              <a:rPr lang="en-US" dirty="0" smtClean="0">
                <a:latin typeface="Segoe UI" pitchFamily="34" charset="0"/>
                <a:cs typeface="Segoe UI" pitchFamily="34" charset="0"/>
              </a:rPr>
              <a:t>Same syntactic rules as __</a:t>
            </a:r>
            <a:r>
              <a:rPr lang="en-US" dirty="0" err="1" smtClean="0">
                <a:latin typeface="Segoe UI" pitchFamily="34" charset="0"/>
                <a:cs typeface="Segoe UI" pitchFamily="34" charset="0"/>
              </a:rPr>
              <a:t>drv_when</a:t>
            </a:r>
            <a:r>
              <a:rPr lang="en-US" dirty="0" smtClean="0">
                <a:latin typeface="Segoe UI" pitchFamily="34" charset="0"/>
                <a:cs typeface="Segoe UI" pitchFamily="34" charset="0"/>
              </a:rPr>
              <a:t> (side-effect free C/C++ expression)</a:t>
            </a:r>
          </a:p>
          <a:p>
            <a:pPr marL="342900" lvl="0" indent="-342900">
              <a:spcBef>
                <a:spcPct val="20000"/>
              </a:spcBef>
              <a:buFont typeface="Arial" pitchFamily="34" charset="0"/>
              <a:buChar char="•"/>
            </a:pPr>
            <a:r>
              <a:rPr lang="en-US" dirty="0" smtClean="0">
                <a:latin typeface="Segoe UI" pitchFamily="34" charset="0"/>
                <a:cs typeface="Segoe UI" pitchFamily="34" charset="0"/>
              </a:rPr>
              <a:t>Must yield an l-value at compile time</a:t>
            </a:r>
            <a:endParaRPr kumimoji="0" lang="en-US" b="0" i="0" u="none" strike="noStrike" kern="1200" cap="none" spc="0" normalizeH="0" baseline="0" noProof="0" dirty="0" smtClean="0">
              <a:ln>
                <a:noFill/>
              </a:ln>
              <a:solidFill>
                <a:schemeClr val="tx1"/>
              </a:solidFill>
              <a:effectLst/>
              <a:uLnTx/>
              <a:uFillTx/>
              <a:latin typeface="Segoe UI" pitchFamily="34" charset="0"/>
              <a:ea typeface="+mn-ea"/>
              <a:cs typeface="Segoe UI"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dirty="0">
              <a:ln>
                <a:noFill/>
              </a:ln>
              <a:solidFill>
                <a:schemeClr val="tx1"/>
              </a:solidFill>
              <a:effectLst/>
              <a:uLnTx/>
              <a:uFillTx/>
              <a:latin typeface="Segoe UI" pitchFamily="34" charset="0"/>
              <a:ea typeface="+mn-ea"/>
              <a:cs typeface="Segoe UI" pitchFamily="34" charset="0"/>
            </a:endParaRPr>
          </a:p>
        </p:txBody>
      </p:sp>
    </p:spTree>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458200" cy="990600"/>
          </a:xfrm>
        </p:spPr>
        <p:txBody>
          <a:bodyPr>
            <a:noAutofit/>
          </a:bodyPr>
          <a:lstStyle/>
          <a:p>
            <a:pPr algn="l"/>
            <a:r>
              <a:rPr lang="en-US" sz="2800" b="0" dirty="0" smtClean="0">
                <a:latin typeface="Segoe" pitchFamily="34" charset="0"/>
              </a:rPr>
              <a:t>__</a:t>
            </a:r>
            <a:r>
              <a:rPr lang="en-US" sz="2800" b="0" dirty="0" err="1" smtClean="0">
                <a:latin typeface="Segoe" pitchFamily="34" charset="0"/>
              </a:rPr>
              <a:t>drv_at</a:t>
            </a:r>
            <a:r>
              <a:rPr lang="en-US" sz="2800" b="0" dirty="0" smtClean="0">
                <a:latin typeface="Segoe" pitchFamily="34" charset="0"/>
              </a:rPr>
              <a:t>(target, annotations)</a:t>
            </a:r>
            <a:br>
              <a:rPr lang="en-US" sz="2800" b="0" dirty="0" smtClean="0">
                <a:latin typeface="Segoe" pitchFamily="34" charset="0"/>
              </a:rPr>
            </a:br>
            <a:r>
              <a:rPr lang="en-US" sz="2000" b="0" dirty="0" smtClean="0">
                <a:latin typeface="Segoe" pitchFamily="34" charset="0"/>
              </a:rPr>
              <a:t>Examples</a:t>
            </a:r>
            <a:endParaRPr lang="en-US" sz="2800" b="0" dirty="0">
              <a:latin typeface="Segoe" pitchFamily="34" charset="0"/>
            </a:endParaRPr>
          </a:p>
        </p:txBody>
      </p:sp>
      <p:sp>
        <p:nvSpPr>
          <p:cNvPr id="5" name="TextBox 4"/>
          <p:cNvSpPr txBox="1"/>
          <p:nvPr/>
        </p:nvSpPr>
        <p:spPr>
          <a:xfrm>
            <a:off x="762000" y="3581400"/>
            <a:ext cx="6858000" cy="1846659"/>
          </a:xfrm>
          <a:prstGeom prst="rect">
            <a:avLst/>
          </a:prstGeom>
          <a:solidFill>
            <a:schemeClr val="bg2"/>
          </a:solidFill>
        </p:spPr>
        <p:txBody>
          <a:bodyPr wrap="square" rtlCol="0">
            <a:spAutoFit/>
          </a:bodyPr>
          <a:lstStyle/>
          <a:p>
            <a:r>
              <a:rPr lang="en-US" sz="1600" dirty="0" err="1" smtClean="0">
                <a:latin typeface="Lucida Console" pitchFamily="49" charset="0"/>
              </a:rPr>
              <a:t>drv_when</a:t>
            </a:r>
            <a:r>
              <a:rPr lang="en-US" sz="1600" dirty="0" smtClean="0">
                <a:latin typeface="Lucida Console" pitchFamily="49" charset="0"/>
              </a:rPr>
              <a:t>(</a:t>
            </a:r>
            <a:r>
              <a:rPr lang="en-US" sz="1600" dirty="0" err="1" smtClean="0">
                <a:latin typeface="Lucida Console" pitchFamily="49" charset="0"/>
              </a:rPr>
              <a:t>pBuffer</a:t>
            </a:r>
            <a:r>
              <a:rPr lang="en-US" sz="1600" dirty="0">
                <a:latin typeface="Lucida Console" pitchFamily="49" charset="0"/>
              </a:rPr>
              <a:t>!=0 &amp;&amp; </a:t>
            </a:r>
            <a:r>
              <a:rPr lang="en-US" sz="1600" dirty="0" err="1">
                <a:latin typeface="Lucida Console" pitchFamily="49" charset="0"/>
              </a:rPr>
              <a:t>cjBufferSize</a:t>
            </a:r>
            <a:r>
              <a:rPr lang="en-US" sz="1600" dirty="0">
                <a:latin typeface="Lucida Console" pitchFamily="49" charset="0"/>
              </a:rPr>
              <a:t>!=0</a:t>
            </a:r>
            <a:r>
              <a:rPr lang="en-US" sz="1600" dirty="0" smtClean="0">
                <a:latin typeface="Lucida Console" pitchFamily="49" charset="0"/>
              </a:rPr>
              <a:t>,</a:t>
            </a:r>
            <a:endParaRPr lang="en-US" sz="1600" dirty="0">
              <a:latin typeface="Lucida Console" pitchFamily="49" charset="0"/>
            </a:endParaRPr>
          </a:p>
          <a:p>
            <a:r>
              <a:rPr lang="en-US" sz="1600" dirty="0">
                <a:latin typeface="Lucida Console" pitchFamily="49" charset="0"/>
              </a:rPr>
              <a:t>   </a:t>
            </a:r>
            <a:r>
              <a:rPr lang="en-US" sz="1600" dirty="0" smtClean="0">
                <a:latin typeface="Lucida Console" pitchFamily="49" charset="0"/>
              </a:rPr>
              <a:t> __</a:t>
            </a:r>
            <a:r>
              <a:rPr lang="en-US" sz="1600" dirty="0" err="1" smtClean="0">
                <a:latin typeface="Lucida Console" pitchFamily="49" charset="0"/>
              </a:rPr>
              <a:t>drv_at</a:t>
            </a:r>
            <a:r>
              <a:rPr lang="en-US" sz="1600" dirty="0" smtClean="0">
                <a:latin typeface="Lucida Console" pitchFamily="49" charset="0"/>
              </a:rPr>
              <a:t>(return, __</a:t>
            </a:r>
            <a:r>
              <a:rPr lang="en-US" sz="1600" dirty="0" err="1">
                <a:latin typeface="Lucida Console" pitchFamily="49" charset="0"/>
              </a:rPr>
              <a:t>drv_valueIs</a:t>
            </a:r>
            <a:r>
              <a:rPr lang="en-US" sz="1600" dirty="0">
                <a:latin typeface="Lucida Console" pitchFamily="49" charset="0"/>
              </a:rPr>
              <a:t>(==0;==1))</a:t>
            </a:r>
          </a:p>
          <a:p>
            <a:r>
              <a:rPr lang="en-US" sz="1600" dirty="0">
                <a:latin typeface="Lucida Console" pitchFamily="49" charset="0"/>
              </a:rPr>
              <a:t>    </a:t>
            </a:r>
            <a:r>
              <a:rPr lang="en-US" sz="1600" dirty="0" smtClean="0">
                <a:latin typeface="Lucida Console" pitchFamily="49" charset="0"/>
              </a:rPr>
              <a:t>__</a:t>
            </a:r>
            <a:r>
              <a:rPr lang="en-US" sz="1600" dirty="0" err="1">
                <a:latin typeface="Lucida Console" pitchFamily="49" charset="0"/>
              </a:rPr>
              <a:t>drv_when</a:t>
            </a:r>
            <a:r>
              <a:rPr lang="en-US" sz="1600" dirty="0">
                <a:latin typeface="Lucida Console" pitchFamily="49" charset="0"/>
              </a:rPr>
              <a:t>(return==1,</a:t>
            </a:r>
          </a:p>
          <a:p>
            <a:r>
              <a:rPr lang="en-US" sz="1600" dirty="0">
                <a:latin typeface="Lucida Console" pitchFamily="49" charset="0"/>
              </a:rPr>
              <a:t>     </a:t>
            </a:r>
            <a:r>
              <a:rPr lang="en-US" sz="1600" dirty="0" smtClean="0">
                <a:latin typeface="Lucida Console" pitchFamily="49" charset="0"/>
              </a:rPr>
              <a:t> __</a:t>
            </a:r>
            <a:r>
              <a:rPr lang="en-US" sz="1600" dirty="0" err="1" smtClean="0">
                <a:latin typeface="Lucida Console" pitchFamily="49" charset="0"/>
              </a:rPr>
              <a:t>drv_at</a:t>
            </a:r>
            <a:r>
              <a:rPr lang="en-US" sz="1600" dirty="0" smtClean="0">
                <a:latin typeface="Lucida Console" pitchFamily="49" charset="0"/>
              </a:rPr>
              <a:t>(return, __</a:t>
            </a:r>
            <a:r>
              <a:rPr lang="en-US" sz="1600" dirty="0" err="1">
                <a:latin typeface="Lucida Console" pitchFamily="49" charset="0"/>
              </a:rPr>
              <a:t>drv_floatSaved</a:t>
            </a:r>
            <a:r>
              <a:rPr lang="en-US" sz="1600" dirty="0">
                <a:latin typeface="Lucida Console" pitchFamily="49" charset="0"/>
              </a:rPr>
              <a:t>)</a:t>
            </a:r>
          </a:p>
          <a:p>
            <a:r>
              <a:rPr lang="en-US" sz="1600" dirty="0">
                <a:latin typeface="Lucida Console" pitchFamily="49" charset="0"/>
              </a:rPr>
              <a:t>      </a:t>
            </a:r>
            <a:r>
              <a:rPr lang="en-US" sz="1600" dirty="0" smtClean="0">
                <a:latin typeface="Lucida Console" pitchFamily="49" charset="0"/>
              </a:rPr>
              <a:t>__</a:t>
            </a:r>
            <a:r>
              <a:rPr lang="en-US" sz="1600" dirty="0" err="1" smtClean="0">
                <a:latin typeface="Lucida Console" pitchFamily="49" charset="0"/>
              </a:rPr>
              <a:t>drv_at</a:t>
            </a:r>
            <a:r>
              <a:rPr lang="en-US" sz="1600" dirty="0" smtClean="0">
                <a:latin typeface="Lucida Console" pitchFamily="49" charset="0"/>
              </a:rPr>
              <a:t>(</a:t>
            </a:r>
            <a:r>
              <a:rPr lang="en-US" sz="1600" dirty="0" err="1" smtClean="0">
                <a:latin typeface="Lucida Console" pitchFamily="49" charset="0"/>
              </a:rPr>
              <a:t>pBuffer</a:t>
            </a:r>
            <a:r>
              <a:rPr lang="en-US" sz="1600" dirty="0">
                <a:latin typeface="Lucida Console" pitchFamily="49" charset="0"/>
              </a:rPr>
              <a:t>, __</a:t>
            </a:r>
            <a:r>
              <a:rPr lang="en-US" sz="1600" dirty="0" err="1">
                <a:latin typeface="Lucida Console" pitchFamily="49" charset="0"/>
              </a:rPr>
              <a:t>bcount_opt</a:t>
            </a:r>
            <a:r>
              <a:rPr lang="en-US" sz="1600" dirty="0">
                <a:latin typeface="Lucida Console" pitchFamily="49" charset="0"/>
              </a:rPr>
              <a:t>(</a:t>
            </a:r>
            <a:r>
              <a:rPr lang="en-US" sz="1600" dirty="0" err="1">
                <a:latin typeface="Lucida Console" pitchFamily="49" charset="0"/>
              </a:rPr>
              <a:t>cjBufferSize</a:t>
            </a:r>
            <a:r>
              <a:rPr lang="en-US" sz="1600" dirty="0">
                <a:latin typeface="Lucida Console" pitchFamily="49" charset="0"/>
              </a:rPr>
              <a:t>)</a:t>
            </a:r>
          </a:p>
          <a:p>
            <a:r>
              <a:rPr lang="en-US" sz="1600" dirty="0">
                <a:latin typeface="Lucida Console" pitchFamily="49" charset="0"/>
              </a:rPr>
              <a:t>        </a:t>
            </a:r>
            <a:r>
              <a:rPr lang="en-US" sz="1600" dirty="0" smtClean="0">
                <a:latin typeface="Lucida Console" pitchFamily="49" charset="0"/>
              </a:rPr>
              <a:t>__</a:t>
            </a:r>
            <a:r>
              <a:rPr lang="en-US" sz="1600" dirty="0" err="1">
                <a:latin typeface="Lucida Console" pitchFamily="49" charset="0"/>
              </a:rPr>
              <a:t>drv_acquiresResource</a:t>
            </a:r>
            <a:r>
              <a:rPr lang="en-US" sz="1600" dirty="0">
                <a:latin typeface="Lucida Console" pitchFamily="49" charset="0"/>
              </a:rPr>
              <a:t>(</a:t>
            </a:r>
            <a:r>
              <a:rPr lang="en-US" sz="1600" dirty="0" err="1">
                <a:latin typeface="Lucida Console" pitchFamily="49" charset="0"/>
              </a:rPr>
              <a:t>EngFloatState</a:t>
            </a:r>
            <a:r>
              <a:rPr lang="en-US" sz="1600" dirty="0">
                <a:latin typeface="Lucida Console" pitchFamily="49" charset="0"/>
              </a:rPr>
              <a:t>))</a:t>
            </a:r>
          </a:p>
          <a:p>
            <a:endParaRPr lang="en-US" dirty="0"/>
          </a:p>
        </p:txBody>
      </p:sp>
      <p:sp>
        <p:nvSpPr>
          <p:cNvPr id="7" name="TextBox 6"/>
          <p:cNvSpPr txBox="1"/>
          <p:nvPr/>
        </p:nvSpPr>
        <p:spPr>
          <a:xfrm>
            <a:off x="762000" y="5486400"/>
            <a:ext cx="7010400" cy="276999"/>
          </a:xfrm>
          <a:prstGeom prst="rect">
            <a:avLst/>
          </a:prstGeom>
          <a:noFill/>
        </p:spPr>
        <p:txBody>
          <a:bodyPr wrap="square" rtlCol="0">
            <a:spAutoFit/>
          </a:bodyPr>
          <a:lstStyle/>
          <a:p>
            <a:r>
              <a:rPr lang="en-US" sz="1200" dirty="0"/>
              <a:t>(</a:t>
            </a:r>
            <a:r>
              <a:rPr lang="en-US" sz="1200" dirty="0" smtClean="0"/>
              <a:t>I’m not saying this is a good interface design!)</a:t>
            </a:r>
          </a:p>
        </p:txBody>
      </p:sp>
      <p:sp>
        <p:nvSpPr>
          <p:cNvPr id="8" name="TextBox 7"/>
          <p:cNvSpPr txBox="1"/>
          <p:nvPr/>
        </p:nvSpPr>
        <p:spPr>
          <a:xfrm>
            <a:off x="762000" y="2362200"/>
            <a:ext cx="6324600" cy="1292662"/>
          </a:xfrm>
          <a:prstGeom prst="rect">
            <a:avLst/>
          </a:prstGeom>
          <a:noFill/>
        </p:spPr>
        <p:txBody>
          <a:bodyPr wrap="square" rtlCol="0">
            <a:spAutoFit/>
          </a:bodyPr>
          <a:lstStyle/>
          <a:p>
            <a:r>
              <a:rPr lang="en-US" sz="2000" dirty="0" smtClean="0"/>
              <a:t>The following annotation can go anywhere on the function. In particular it can come before the function name in the ‘return’ position.</a:t>
            </a:r>
          </a:p>
          <a:p>
            <a:endParaRPr lang="en-US" dirty="0"/>
          </a:p>
        </p:txBody>
      </p:sp>
      <p:sp>
        <p:nvSpPr>
          <p:cNvPr id="9" name="TextBox 8"/>
          <p:cNvSpPr txBox="1"/>
          <p:nvPr/>
        </p:nvSpPr>
        <p:spPr>
          <a:xfrm>
            <a:off x="685800" y="1828800"/>
            <a:ext cx="7010400" cy="338554"/>
          </a:xfrm>
          <a:prstGeom prst="rect">
            <a:avLst/>
          </a:prstGeom>
          <a:solidFill>
            <a:schemeClr val="bg2"/>
          </a:solidFill>
        </p:spPr>
        <p:txBody>
          <a:bodyPr wrap="square" rtlCol="0">
            <a:spAutoFit/>
          </a:bodyPr>
          <a:lstStyle/>
          <a:p>
            <a:r>
              <a:rPr lang="en-US" sz="1600" dirty="0" smtClean="0">
                <a:latin typeface="Lucida Console" pitchFamily="49" charset="0"/>
              </a:rPr>
              <a:t>__</a:t>
            </a:r>
            <a:r>
              <a:rPr lang="en-US" sz="1600" dirty="0" err="1" smtClean="0">
                <a:latin typeface="Lucida Console" pitchFamily="49" charset="0"/>
              </a:rPr>
              <a:t>drv_at</a:t>
            </a:r>
            <a:r>
              <a:rPr lang="en-US" sz="1600" dirty="0" smtClean="0">
                <a:latin typeface="Lucida Console" pitchFamily="49" charset="0"/>
              </a:rPr>
              <a:t>(</a:t>
            </a:r>
            <a:r>
              <a:rPr lang="en-US" sz="1600" dirty="0" err="1" smtClean="0">
                <a:latin typeface="Lucida Console" pitchFamily="49" charset="0"/>
              </a:rPr>
              <a:t>pUnicodeString</a:t>
            </a:r>
            <a:r>
              <a:rPr lang="en-US" sz="1600" dirty="0" smtClean="0">
                <a:latin typeface="Lucida Console" pitchFamily="49" charset="0"/>
              </a:rPr>
              <a:t>-&gt;Buffer, __</a:t>
            </a:r>
            <a:r>
              <a:rPr lang="en-US" sz="1600" dirty="0" err="1" smtClean="0">
                <a:latin typeface="Lucida Console" pitchFamily="49" charset="0"/>
              </a:rPr>
              <a:t>nullterminated</a:t>
            </a:r>
            <a:r>
              <a:rPr lang="en-US" sz="1600" dirty="0" smtClean="0">
                <a:latin typeface="Lucida Console" pitchFamily="49" charset="0"/>
              </a:rPr>
              <a:t>)</a:t>
            </a:r>
            <a:endParaRPr lang="en-US" sz="1600" dirty="0">
              <a:latin typeface="Lucida Console" pitchFamily="49" charset="0"/>
            </a:endParaRPr>
          </a:p>
        </p:txBody>
      </p:sp>
    </p:spTree>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5791200" cy="685800"/>
          </a:xfrm>
        </p:spPr>
        <p:txBody>
          <a:bodyPr>
            <a:normAutofit/>
          </a:bodyPr>
          <a:lstStyle/>
          <a:p>
            <a:pPr algn="l"/>
            <a:r>
              <a:rPr lang="en-US" sz="2800" b="0" dirty="0" smtClean="0">
                <a:latin typeface="Segoe" pitchFamily="34" charset="0"/>
                <a:cs typeface="Rod" pitchFamily="49" charset="-79"/>
              </a:rPr>
              <a:t>__valid</a:t>
            </a:r>
            <a:endParaRPr lang="en-US" sz="2800" b="0" dirty="0">
              <a:latin typeface="Segoe" pitchFamily="34" charset="0"/>
              <a:cs typeface="Rod" pitchFamily="49" charset="-79"/>
            </a:endParaRPr>
          </a:p>
        </p:txBody>
      </p:sp>
      <p:sp>
        <p:nvSpPr>
          <p:cNvPr id="3" name="Content Placeholder 2"/>
          <p:cNvSpPr>
            <a:spLocks noGrp="1"/>
          </p:cNvSpPr>
          <p:nvPr>
            <p:ph idx="1"/>
          </p:nvPr>
        </p:nvSpPr>
        <p:spPr>
          <a:xfrm>
            <a:off x="457200" y="1600200"/>
            <a:ext cx="7086600" cy="3200400"/>
          </a:xfrm>
        </p:spPr>
        <p:txBody>
          <a:bodyPr>
            <a:noAutofit/>
          </a:bodyPr>
          <a:lstStyle/>
          <a:p>
            <a:pPr>
              <a:buFont typeface="Arial" pitchFamily="34" charset="0"/>
              <a:buChar char="•"/>
            </a:pPr>
            <a:r>
              <a:rPr lang="en-US" dirty="0" smtClean="0"/>
              <a:t>The object being annotated has a ‘well-formed’ value.</a:t>
            </a:r>
          </a:p>
          <a:p>
            <a:pPr>
              <a:buFont typeface="Arial" pitchFamily="34" charset="0"/>
              <a:buChar char="•"/>
            </a:pPr>
            <a:r>
              <a:rPr lang="en-US" dirty="0" smtClean="0"/>
              <a:t>The definition/expression of ‘well-formed’ is evolving, but it always means at least initialized.</a:t>
            </a:r>
          </a:p>
          <a:p>
            <a:pPr>
              <a:buFont typeface="Arial" pitchFamily="34" charset="0"/>
              <a:buChar char="•"/>
            </a:pPr>
            <a:r>
              <a:rPr lang="en-US" dirty="0" smtClean="0"/>
              <a:t>__in and __out include __valid</a:t>
            </a:r>
          </a:p>
          <a:p>
            <a:pPr lvl="1">
              <a:buFont typeface="Arial" pitchFamily="34" charset="0"/>
              <a:buChar char="•"/>
            </a:pPr>
            <a:r>
              <a:rPr lang="en-US" dirty="0" smtClean="0"/>
              <a:t>But when does __valid apply in a function call?  Before or after? </a:t>
            </a:r>
          </a:p>
          <a:p>
            <a:pPr lvl="1">
              <a:buFont typeface="Arial" pitchFamily="34" charset="0"/>
              <a:buChar char="•"/>
            </a:pPr>
            <a:r>
              <a:rPr lang="en-US" dirty="0" smtClean="0"/>
              <a:t>It depends on what you care about.</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5791200" cy="990600"/>
          </a:xfrm>
        </p:spPr>
        <p:txBody>
          <a:bodyPr>
            <a:normAutofit/>
          </a:bodyPr>
          <a:lstStyle/>
          <a:p>
            <a:pPr algn="l"/>
            <a:r>
              <a:rPr lang="en-US" sz="3200" b="0" dirty="0" smtClean="0">
                <a:latin typeface="Segoe" pitchFamily="34" charset="0"/>
              </a:rPr>
              <a:t>__pre and __post</a:t>
            </a:r>
            <a:r>
              <a:rPr lang="en-US" sz="2000" b="0" dirty="0" smtClean="0">
                <a:latin typeface="Segoe" pitchFamily="34" charset="0"/>
              </a:rPr>
              <a:t/>
            </a:r>
            <a:br>
              <a:rPr lang="en-US" sz="2000" b="0" dirty="0" smtClean="0">
                <a:latin typeface="Segoe" pitchFamily="34" charset="0"/>
              </a:rPr>
            </a:br>
            <a:r>
              <a:rPr lang="en-US" sz="2400" b="0" dirty="0" smtClean="0">
                <a:latin typeface="Segoe" pitchFamily="34" charset="0"/>
              </a:rPr>
              <a:t>Semantics</a:t>
            </a:r>
            <a:endParaRPr lang="en-US" sz="2400" b="0" dirty="0">
              <a:latin typeface="Segoe" pitchFamily="34" charset="0"/>
            </a:endParaRPr>
          </a:p>
        </p:txBody>
      </p:sp>
      <p:sp>
        <p:nvSpPr>
          <p:cNvPr id="3" name="Content Placeholder 2"/>
          <p:cNvSpPr>
            <a:spLocks noGrp="1"/>
          </p:cNvSpPr>
          <p:nvPr>
            <p:ph idx="1"/>
          </p:nvPr>
        </p:nvSpPr>
        <p:spPr>
          <a:xfrm>
            <a:off x="457200" y="1828800"/>
            <a:ext cx="8382000" cy="3810000"/>
          </a:xfrm>
        </p:spPr>
        <p:txBody>
          <a:bodyPr>
            <a:normAutofit/>
          </a:bodyPr>
          <a:lstStyle/>
          <a:p>
            <a:pPr>
              <a:buFont typeface="Arial" pitchFamily="34" charset="0"/>
              <a:buChar char="•"/>
            </a:pPr>
            <a:r>
              <a:rPr lang="en-US" dirty="0" smtClean="0"/>
              <a:t>__in -&gt; __pre __valid (etc.)</a:t>
            </a:r>
          </a:p>
          <a:p>
            <a:pPr>
              <a:buFont typeface="Arial" pitchFamily="34" charset="0"/>
              <a:buChar char="•"/>
            </a:pPr>
            <a:r>
              <a:rPr lang="en-US" dirty="0" smtClean="0"/>
              <a:t>__out -&gt; __post __valid (etc.)</a:t>
            </a:r>
          </a:p>
          <a:p>
            <a:pPr>
              <a:buFont typeface="Arial" pitchFamily="34" charset="0"/>
              <a:buChar char="•"/>
            </a:pPr>
            <a:r>
              <a:rPr lang="en-US" dirty="0" smtClean="0"/>
              <a:t>Caller/</a:t>
            </a:r>
            <a:r>
              <a:rPr lang="en-US" dirty="0" err="1" smtClean="0"/>
              <a:t>callee</a:t>
            </a:r>
            <a:r>
              <a:rPr lang="en-US" dirty="0" smtClean="0"/>
              <a:t> distinction here:</a:t>
            </a:r>
          </a:p>
          <a:p>
            <a:pPr lvl="1">
              <a:buFont typeface="Arial" pitchFamily="34" charset="0"/>
              <a:buChar char="•"/>
            </a:pPr>
            <a:r>
              <a:rPr lang="en-US" dirty="0" smtClean="0"/>
              <a:t>Caller promises that the inputs will be valid.</a:t>
            </a:r>
          </a:p>
          <a:p>
            <a:pPr lvl="1">
              <a:buFont typeface="Arial" pitchFamily="34" charset="0"/>
              <a:buChar char="•"/>
            </a:pPr>
            <a:r>
              <a:rPr lang="en-US" dirty="0" err="1" smtClean="0"/>
              <a:t>Callee</a:t>
            </a:r>
            <a:r>
              <a:rPr lang="en-US" dirty="0" smtClean="0"/>
              <a:t> assumes that the inputs are valid.</a:t>
            </a:r>
          </a:p>
          <a:p>
            <a:pPr lvl="1">
              <a:buFont typeface="Arial" pitchFamily="34" charset="0"/>
              <a:buChar char="•"/>
            </a:pPr>
            <a:r>
              <a:rPr lang="en-US" dirty="0" err="1" smtClean="0"/>
              <a:t>Callee</a:t>
            </a:r>
            <a:r>
              <a:rPr lang="en-US" dirty="0" smtClean="0"/>
              <a:t> promises that the outputs will be valid (on success)</a:t>
            </a:r>
          </a:p>
          <a:p>
            <a:pPr lvl="1">
              <a:buFont typeface="Arial" pitchFamily="34" charset="0"/>
              <a:buChar char="•"/>
            </a:pPr>
            <a:r>
              <a:rPr lang="en-US" dirty="0" smtClean="0"/>
              <a:t>Caller assumes that the outputs are valid (on success)</a:t>
            </a:r>
          </a:p>
          <a:p>
            <a:pPr>
              <a:buFont typeface="Arial" pitchFamily="34" charset="0"/>
              <a:buChar char="•"/>
            </a:pPr>
            <a:r>
              <a:rPr lang="en-US" dirty="0" smtClean="0"/>
              <a:t>Many annotations obviously only pre or post</a:t>
            </a:r>
          </a:p>
          <a:p>
            <a:pPr>
              <a:buFont typeface="Arial" pitchFamily="34" charset="0"/>
              <a:buChar char="•"/>
            </a:pPr>
            <a:r>
              <a:rPr lang="en-US" dirty="0" smtClean="0"/>
              <a:t>Some annotations apply in both cases</a:t>
            </a:r>
          </a:p>
          <a:p>
            <a:pPr lvl="1">
              <a:buFont typeface="Arial" pitchFamily="34" charset="0"/>
              <a:buChar char="•"/>
            </a:pPr>
            <a:r>
              <a:rPr lang="en-US" dirty="0" smtClean="0"/>
              <a:t>Use __pre and __post where that’s an issue.</a:t>
            </a:r>
          </a:p>
          <a:p>
            <a:endParaRPr lang="en-US" dirty="0" smtClean="0"/>
          </a:p>
        </p:txBody>
      </p:sp>
    </p:spTree>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5791200" cy="990600"/>
          </a:xfrm>
        </p:spPr>
        <p:txBody>
          <a:bodyPr>
            <a:normAutofit/>
          </a:bodyPr>
          <a:lstStyle/>
          <a:p>
            <a:pPr algn="l"/>
            <a:r>
              <a:rPr lang="en-US" sz="3200" b="0" dirty="0" smtClean="0">
                <a:latin typeface="Segoe" pitchFamily="34" charset="0"/>
              </a:rPr>
              <a:t>__pre and __post</a:t>
            </a:r>
            <a:r>
              <a:rPr lang="en-US" sz="2000" b="0" dirty="0" smtClean="0">
                <a:latin typeface="Segoe" pitchFamily="34" charset="0"/>
              </a:rPr>
              <a:t/>
            </a:r>
            <a:br>
              <a:rPr lang="en-US" sz="2000" b="0" dirty="0" smtClean="0">
                <a:latin typeface="Segoe" pitchFamily="34" charset="0"/>
              </a:rPr>
            </a:br>
            <a:r>
              <a:rPr lang="en-US" sz="2400" b="0" dirty="0" smtClean="0">
                <a:latin typeface="Segoe" pitchFamily="34" charset="0"/>
              </a:rPr>
              <a:t>Placement</a:t>
            </a:r>
            <a:endParaRPr lang="en-US" sz="2400" b="0" dirty="0">
              <a:latin typeface="Segoe" pitchFamily="34" charset="0"/>
            </a:endParaRPr>
          </a:p>
        </p:txBody>
      </p:sp>
      <p:sp>
        <p:nvSpPr>
          <p:cNvPr id="3" name="Content Placeholder 2"/>
          <p:cNvSpPr>
            <a:spLocks noGrp="1"/>
          </p:cNvSpPr>
          <p:nvPr>
            <p:ph idx="1"/>
          </p:nvPr>
        </p:nvSpPr>
        <p:spPr>
          <a:xfrm>
            <a:off x="381000" y="2438400"/>
            <a:ext cx="8382000" cy="2057400"/>
          </a:xfrm>
        </p:spPr>
        <p:txBody>
          <a:bodyPr>
            <a:noAutofit/>
          </a:bodyPr>
          <a:lstStyle/>
          <a:p>
            <a:pPr>
              <a:buFont typeface="Arial" pitchFamily="34" charset="0"/>
              <a:buChar char="•"/>
            </a:pPr>
            <a:r>
              <a:rPr lang="en-US" dirty="0" smtClean="0"/>
              <a:t>Unary operators that apply only to the next (one) real annotation.</a:t>
            </a:r>
          </a:p>
          <a:p>
            <a:pPr>
              <a:buFont typeface="Arial" pitchFamily="34" charset="0"/>
              <a:buChar char="•"/>
            </a:pPr>
            <a:r>
              <a:rPr lang="en-US" dirty="0" smtClean="0"/>
              <a:t>Parameters are by default ‘__pre’ (and value parameters have to be).  (Consider ‘this’ a parameter).</a:t>
            </a:r>
          </a:p>
          <a:p>
            <a:pPr>
              <a:buFont typeface="Arial" pitchFamily="34" charset="0"/>
              <a:buChar char="•"/>
            </a:pPr>
            <a:r>
              <a:rPr lang="en-US" dirty="0" smtClean="0"/>
              <a:t>‘return’ is always ‘post’.</a:t>
            </a:r>
          </a:p>
          <a:p>
            <a:pPr>
              <a:buFont typeface="Arial" pitchFamily="34" charset="0"/>
              <a:buChar char="•"/>
            </a:pPr>
            <a:r>
              <a:rPr lang="en-US" dirty="0" smtClean="0"/>
              <a:t>Using __pre is actually rare except for explicitness.</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5791200" cy="990600"/>
          </a:xfrm>
        </p:spPr>
        <p:txBody>
          <a:bodyPr>
            <a:normAutofit/>
          </a:bodyPr>
          <a:lstStyle/>
          <a:p>
            <a:pPr algn="l"/>
            <a:r>
              <a:rPr lang="en-US" sz="2800" b="0" dirty="0" smtClean="0">
                <a:latin typeface="Segoe" pitchFamily="34" charset="0"/>
              </a:rPr>
              <a:t>__</a:t>
            </a:r>
            <a:r>
              <a:rPr lang="en-US" sz="2800" b="0" dirty="0" err="1" smtClean="0">
                <a:latin typeface="Segoe" pitchFamily="34" charset="0"/>
              </a:rPr>
              <a:t>drv_in</a:t>
            </a:r>
            <a:r>
              <a:rPr lang="en-US" sz="2800" b="0" dirty="0" smtClean="0">
                <a:latin typeface="Segoe" pitchFamily="34" charset="0"/>
              </a:rPr>
              <a:t>() and __</a:t>
            </a:r>
            <a:r>
              <a:rPr lang="en-US" sz="2800" b="0" dirty="0" err="1" smtClean="0">
                <a:latin typeface="Segoe" pitchFamily="34" charset="0"/>
              </a:rPr>
              <a:t>drv_out</a:t>
            </a:r>
            <a:r>
              <a:rPr lang="en-US" sz="2800" b="0" dirty="0" smtClean="0">
                <a:latin typeface="Segoe" pitchFamily="34" charset="0"/>
              </a:rPr>
              <a:t>()</a:t>
            </a:r>
            <a:endParaRPr lang="en-US" sz="2800" b="0" dirty="0">
              <a:latin typeface="Segoe" pitchFamily="34" charset="0"/>
            </a:endParaRPr>
          </a:p>
        </p:txBody>
      </p:sp>
      <p:sp>
        <p:nvSpPr>
          <p:cNvPr id="3" name="Content Placeholder 2"/>
          <p:cNvSpPr>
            <a:spLocks noGrp="1"/>
          </p:cNvSpPr>
          <p:nvPr>
            <p:ph idx="1"/>
          </p:nvPr>
        </p:nvSpPr>
        <p:spPr>
          <a:xfrm>
            <a:off x="304800" y="2057400"/>
            <a:ext cx="8839200" cy="2743200"/>
          </a:xfrm>
        </p:spPr>
        <p:txBody>
          <a:bodyPr>
            <a:normAutofit/>
          </a:bodyPr>
          <a:lstStyle/>
          <a:p>
            <a:pPr>
              <a:buFont typeface="Arial" pitchFamily="34" charset="0"/>
              <a:buChar char="•"/>
            </a:pPr>
            <a:r>
              <a:rPr lang="en-US" dirty="0" smtClean="0"/>
              <a:t>__pre/__post are operators: scoping is sometimes “unexpected”</a:t>
            </a:r>
          </a:p>
          <a:p>
            <a:pPr>
              <a:buFont typeface="Arial" pitchFamily="34" charset="0"/>
              <a:buChar char="•"/>
            </a:pPr>
            <a:r>
              <a:rPr lang="en-US" dirty="0" smtClean="0"/>
              <a:t>__</a:t>
            </a:r>
            <a:r>
              <a:rPr lang="en-US" dirty="0" err="1" smtClean="0"/>
              <a:t>drv_in</a:t>
            </a:r>
            <a:r>
              <a:rPr lang="en-US" dirty="0" smtClean="0"/>
              <a:t> and __</a:t>
            </a:r>
            <a:r>
              <a:rPr lang="en-US" dirty="0" err="1" smtClean="0"/>
              <a:t>drv_out</a:t>
            </a:r>
            <a:r>
              <a:rPr lang="en-US" dirty="0" smtClean="0"/>
              <a:t> do the same thing, but with appropriate scoping inside the ()s</a:t>
            </a:r>
          </a:p>
          <a:p>
            <a:pPr>
              <a:buFont typeface="Arial" pitchFamily="34" charset="0"/>
              <a:buChar char="•"/>
            </a:pPr>
            <a:r>
              <a:rPr lang="en-US" dirty="0" smtClean="0"/>
              <a:t>These are safer, but pre/post are more fundamental concepts.</a:t>
            </a:r>
          </a:p>
          <a:p>
            <a:endParaRPr lang="en-US" sz="2400" dirty="0" smtClean="0"/>
          </a:p>
        </p:txBody>
      </p:sp>
    </p:spTree>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5791200" cy="762000"/>
          </a:xfrm>
        </p:spPr>
        <p:txBody>
          <a:bodyPr>
            <a:normAutofit/>
          </a:bodyPr>
          <a:lstStyle/>
          <a:p>
            <a:pPr algn="l"/>
            <a:r>
              <a:rPr lang="en-US" sz="2800" b="0" dirty="0" smtClean="0">
                <a:latin typeface="Segoe" pitchFamily="34" charset="0"/>
              </a:rPr>
              <a:t>__</a:t>
            </a:r>
            <a:r>
              <a:rPr lang="en-US" sz="2800" b="0" dirty="0" err="1" smtClean="0">
                <a:latin typeface="Segoe" pitchFamily="34" charset="0"/>
              </a:rPr>
              <a:t>deref</a:t>
            </a:r>
            <a:endParaRPr lang="en-US" sz="2800" b="0" dirty="0">
              <a:latin typeface="Segoe" pitchFamily="34" charset="0"/>
            </a:endParaRPr>
          </a:p>
        </p:txBody>
      </p:sp>
      <p:sp>
        <p:nvSpPr>
          <p:cNvPr id="3" name="Content Placeholder 2"/>
          <p:cNvSpPr>
            <a:spLocks noGrp="1"/>
          </p:cNvSpPr>
          <p:nvPr>
            <p:ph idx="1"/>
          </p:nvPr>
        </p:nvSpPr>
        <p:spPr>
          <a:xfrm>
            <a:off x="457200" y="1447800"/>
            <a:ext cx="8229600" cy="2133600"/>
          </a:xfrm>
        </p:spPr>
        <p:txBody>
          <a:bodyPr>
            <a:normAutofit fontScale="92500" lnSpcReduction="10000"/>
          </a:bodyPr>
          <a:lstStyle/>
          <a:p>
            <a:pPr>
              <a:buFont typeface="Arial" pitchFamily="34" charset="0"/>
              <a:buChar char="•"/>
            </a:pPr>
            <a:r>
              <a:rPr lang="en-US" sz="2200" dirty="0"/>
              <a:t>E</a:t>
            </a:r>
            <a:r>
              <a:rPr lang="en-US" sz="2200" dirty="0" smtClean="0"/>
              <a:t>quivalent to </a:t>
            </a:r>
          </a:p>
          <a:p>
            <a:pPr lvl="1">
              <a:buFont typeface="Arial" pitchFamily="34" charset="0"/>
              <a:buChar char="•"/>
            </a:pPr>
            <a:r>
              <a:rPr lang="en-US" sz="2200" dirty="0" smtClean="0">
                <a:latin typeface="Lucida Console" pitchFamily="49" charset="0"/>
              </a:rPr>
              <a:t>__</a:t>
            </a:r>
            <a:r>
              <a:rPr lang="en-US" sz="2200" dirty="0" err="1" smtClean="0">
                <a:latin typeface="Lucida Console" pitchFamily="49" charset="0"/>
              </a:rPr>
              <a:t>drv_at</a:t>
            </a:r>
            <a:r>
              <a:rPr lang="en-US" sz="2200" dirty="0" smtClean="0">
                <a:latin typeface="Lucida Console" pitchFamily="49" charset="0"/>
              </a:rPr>
              <a:t>(*&lt;current </a:t>
            </a:r>
            <a:r>
              <a:rPr lang="en-US" sz="2200" dirty="0" err="1" smtClean="0">
                <a:latin typeface="Lucida Console" pitchFamily="49" charset="0"/>
              </a:rPr>
              <a:t>param</a:t>
            </a:r>
            <a:r>
              <a:rPr lang="en-US" sz="2200" dirty="0" smtClean="0">
                <a:latin typeface="Lucida Console" pitchFamily="49" charset="0"/>
              </a:rPr>
              <a:t>&gt;,…)</a:t>
            </a:r>
          </a:p>
          <a:p>
            <a:pPr>
              <a:buFont typeface="Arial" pitchFamily="34" charset="0"/>
              <a:buChar char="•"/>
              <a:defRPr/>
            </a:pPr>
            <a:r>
              <a:rPr lang="en-US" sz="2200" dirty="0" smtClean="0">
                <a:latin typeface="+mj-lt"/>
              </a:rPr>
              <a:t>Unary operator applies to only next annotation.</a:t>
            </a:r>
          </a:p>
          <a:p>
            <a:pPr>
              <a:buFont typeface="Arial" pitchFamily="34" charset="0"/>
              <a:buChar char="•"/>
              <a:defRPr/>
            </a:pPr>
            <a:r>
              <a:rPr lang="en-US" sz="2200" dirty="0" smtClean="0"/>
              <a:t>Somewhat </a:t>
            </a:r>
            <a:r>
              <a:rPr lang="en-US" sz="2200" dirty="0"/>
              <a:t>archaic.</a:t>
            </a:r>
            <a:endParaRPr lang="en-US" sz="2200" dirty="0">
              <a:latin typeface="Lucida Console" pitchFamily="49" charset="0"/>
            </a:endParaRPr>
          </a:p>
          <a:p>
            <a:pPr lvl="0">
              <a:buFont typeface="Arial" pitchFamily="34" charset="0"/>
              <a:buChar char="•"/>
              <a:defRPr/>
            </a:pPr>
            <a:r>
              <a:rPr lang="en-US" sz="2200" dirty="0"/>
              <a:t>Used heavily in existing </a:t>
            </a:r>
            <a:r>
              <a:rPr lang="en-US" sz="2200" dirty="0" smtClean="0"/>
              <a:t>macros:</a:t>
            </a:r>
            <a:endParaRPr lang="en-US" sz="2200" dirty="0"/>
          </a:p>
          <a:p>
            <a:pPr lvl="1">
              <a:buFont typeface="Arial" pitchFamily="34" charset="0"/>
              <a:buChar char="•"/>
            </a:pPr>
            <a:r>
              <a:rPr lang="en-US" dirty="0" smtClean="0"/>
              <a:t>__</a:t>
            </a:r>
            <a:r>
              <a:rPr lang="en-US" dirty="0" err="1" smtClean="0"/>
              <a:t>drv_in_deref</a:t>
            </a:r>
            <a:r>
              <a:rPr lang="en-US" dirty="0" smtClean="0"/>
              <a:t>() and __</a:t>
            </a:r>
            <a:r>
              <a:rPr lang="en-US" dirty="0" err="1" smtClean="0"/>
              <a:t>drv_out_deref</a:t>
            </a:r>
            <a:r>
              <a:rPr lang="en-US" dirty="0" smtClean="0"/>
              <a:t>()</a:t>
            </a:r>
          </a:p>
          <a:p>
            <a:pPr>
              <a:buFont typeface="Arial" pitchFamily="34" charset="0"/>
              <a:buChar char="•"/>
            </a:pPr>
            <a:endParaRPr lang="en-US" sz="2400" dirty="0" smtClean="0">
              <a:latin typeface="+mj-lt"/>
            </a:endParaRPr>
          </a:p>
        </p:txBody>
      </p:sp>
      <p:sp>
        <p:nvSpPr>
          <p:cNvPr id="4" name="TextBox 3"/>
          <p:cNvSpPr txBox="1"/>
          <p:nvPr/>
        </p:nvSpPr>
        <p:spPr>
          <a:xfrm>
            <a:off x="533400" y="5257800"/>
            <a:ext cx="8382000" cy="369332"/>
          </a:xfrm>
          <a:prstGeom prst="rect">
            <a:avLst/>
          </a:prstGeom>
          <a:noFill/>
        </p:spPr>
        <p:txBody>
          <a:bodyPr wrap="square" rtlCol="0">
            <a:spAutoFit/>
          </a:bodyPr>
          <a:lstStyle/>
          <a:p>
            <a:r>
              <a:rPr lang="en-US" dirty="0" smtClean="0"/>
              <a:t>These are the same annotation.</a:t>
            </a:r>
            <a:endParaRPr lang="en-US" dirty="0"/>
          </a:p>
        </p:txBody>
      </p:sp>
      <p:sp>
        <p:nvSpPr>
          <p:cNvPr id="5" name="TextBox 4"/>
          <p:cNvSpPr txBox="1"/>
          <p:nvPr/>
        </p:nvSpPr>
        <p:spPr>
          <a:xfrm>
            <a:off x="609600" y="3886200"/>
            <a:ext cx="8382000" cy="923330"/>
          </a:xfrm>
          <a:prstGeom prst="rect">
            <a:avLst/>
          </a:prstGeom>
          <a:solidFill>
            <a:schemeClr val="bg2"/>
          </a:solidFill>
        </p:spPr>
        <p:txBody>
          <a:bodyPr wrap="square" rtlCol="0">
            <a:spAutoFit/>
          </a:bodyPr>
          <a:lstStyle/>
          <a:p>
            <a:r>
              <a:rPr lang="en-US" dirty="0">
                <a:latin typeface="Lucida Console" pitchFamily="49" charset="0"/>
              </a:rPr>
              <a:t>v</a:t>
            </a:r>
            <a:r>
              <a:rPr lang="en-US" dirty="0" smtClean="0">
                <a:latin typeface="Lucida Console" pitchFamily="49" charset="0"/>
              </a:rPr>
              <a:t>oid fun (__</a:t>
            </a:r>
            <a:r>
              <a:rPr lang="en-US" dirty="0" err="1" smtClean="0">
                <a:latin typeface="Lucida Console" pitchFamily="49" charset="0"/>
              </a:rPr>
              <a:t>deref</a:t>
            </a:r>
            <a:r>
              <a:rPr lang="en-US" dirty="0" smtClean="0">
                <a:latin typeface="Lucida Console" pitchFamily="49" charset="0"/>
              </a:rPr>
              <a:t> __</a:t>
            </a:r>
            <a:r>
              <a:rPr lang="en-US" dirty="0" err="1" smtClean="0">
                <a:latin typeface="Lucida Console" pitchFamily="49" charset="0"/>
              </a:rPr>
              <a:t>deref</a:t>
            </a:r>
            <a:r>
              <a:rPr lang="en-US" dirty="0" smtClean="0">
                <a:latin typeface="Lucida Console" pitchFamily="49" charset="0"/>
              </a:rPr>
              <a:t> __</a:t>
            </a:r>
            <a:r>
              <a:rPr lang="en-US" dirty="0" err="1" smtClean="0">
                <a:latin typeface="Lucida Console" pitchFamily="49" charset="0"/>
              </a:rPr>
              <a:t>notnull</a:t>
            </a:r>
            <a:r>
              <a:rPr lang="en-US" dirty="0" smtClean="0">
                <a:latin typeface="Lucida Console" pitchFamily="49" charset="0"/>
              </a:rPr>
              <a:t> long **p);</a:t>
            </a:r>
          </a:p>
          <a:p>
            <a:endParaRPr lang="en-US" dirty="0">
              <a:latin typeface="Lucida Console" pitchFamily="49" charset="0"/>
            </a:endParaRPr>
          </a:p>
          <a:p>
            <a:r>
              <a:rPr lang="en-US" dirty="0">
                <a:latin typeface="Lucida Console" pitchFamily="49" charset="0"/>
              </a:rPr>
              <a:t>v</a:t>
            </a:r>
            <a:r>
              <a:rPr lang="en-US" dirty="0" smtClean="0">
                <a:latin typeface="Lucida Console" pitchFamily="49" charset="0"/>
              </a:rPr>
              <a:t>oid fun (__</a:t>
            </a:r>
            <a:r>
              <a:rPr lang="en-US" dirty="0" err="1" smtClean="0">
                <a:latin typeface="Lucida Console" pitchFamily="49" charset="0"/>
              </a:rPr>
              <a:t>drv_at</a:t>
            </a:r>
            <a:r>
              <a:rPr lang="en-US" dirty="0" smtClean="0">
                <a:latin typeface="Lucida Console" pitchFamily="49" charset="0"/>
              </a:rPr>
              <a:t>(**p, __</a:t>
            </a:r>
            <a:r>
              <a:rPr lang="en-US" dirty="0" err="1" smtClean="0">
                <a:latin typeface="Lucida Console" pitchFamily="49" charset="0"/>
              </a:rPr>
              <a:t>notnull</a:t>
            </a:r>
            <a:r>
              <a:rPr lang="en-US" dirty="0" smtClean="0">
                <a:latin typeface="Lucida Console" pitchFamily="49" charset="0"/>
              </a:rPr>
              <a:t>) long **p);</a:t>
            </a:r>
          </a:p>
        </p:txBody>
      </p:sp>
    </p:spTree>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5791200" cy="762000"/>
          </a:xfrm>
        </p:spPr>
        <p:txBody>
          <a:bodyPr>
            <a:normAutofit/>
          </a:bodyPr>
          <a:lstStyle/>
          <a:p>
            <a:pPr algn="l"/>
            <a:r>
              <a:rPr lang="en-US" sz="2800" b="0" dirty="0" smtClean="0">
                <a:latin typeface="Segoe" pitchFamily="34" charset="0"/>
              </a:rPr>
              <a:t>__</a:t>
            </a:r>
            <a:r>
              <a:rPr lang="en-US" sz="2800" b="0" dirty="0" err="1" smtClean="0">
                <a:latin typeface="Segoe" pitchFamily="34" charset="0"/>
              </a:rPr>
              <a:t>drv_valueIs</a:t>
            </a:r>
            <a:r>
              <a:rPr lang="en-US" sz="2800" b="0" dirty="0" smtClean="0">
                <a:latin typeface="Segoe" pitchFamily="34" charset="0"/>
              </a:rPr>
              <a:t>(&lt;list&gt;)</a:t>
            </a:r>
            <a:endParaRPr lang="en-US" sz="2800" b="0" dirty="0">
              <a:latin typeface="Segoe" pitchFamily="34" charset="0"/>
            </a:endParaRPr>
          </a:p>
        </p:txBody>
      </p:sp>
      <p:sp>
        <p:nvSpPr>
          <p:cNvPr id="3" name="Content Placeholder 2"/>
          <p:cNvSpPr>
            <a:spLocks noGrp="1"/>
          </p:cNvSpPr>
          <p:nvPr>
            <p:ph idx="1"/>
          </p:nvPr>
        </p:nvSpPr>
        <p:spPr>
          <a:xfrm>
            <a:off x="381000" y="1371600"/>
            <a:ext cx="8229600" cy="1295400"/>
          </a:xfrm>
        </p:spPr>
        <p:txBody>
          <a:bodyPr>
            <a:normAutofit/>
          </a:bodyPr>
          <a:lstStyle/>
          <a:p>
            <a:pPr>
              <a:buFont typeface="Arial" pitchFamily="34" charset="0"/>
              <a:buChar char="•"/>
            </a:pPr>
            <a:r>
              <a:rPr lang="en-US" dirty="0" smtClean="0"/>
              <a:t>Specify possible result values.</a:t>
            </a:r>
          </a:p>
          <a:p>
            <a:pPr>
              <a:buFont typeface="Arial" pitchFamily="34" charset="0"/>
              <a:buChar char="•"/>
            </a:pPr>
            <a:r>
              <a:rPr lang="en-US" dirty="0" smtClean="0"/>
              <a:t>Takes “;” separated list of partial expressions:</a:t>
            </a:r>
          </a:p>
          <a:p>
            <a:r>
              <a:rPr lang="en-US" dirty="0" smtClean="0"/>
              <a:t>     == &lt;const </a:t>
            </a:r>
            <a:r>
              <a:rPr lang="en-US" dirty="0" err="1" smtClean="0"/>
              <a:t>expr</a:t>
            </a:r>
            <a:r>
              <a:rPr lang="en-US" dirty="0" smtClean="0"/>
              <a:t>&gt; ; &lt;= &lt;cost </a:t>
            </a:r>
            <a:r>
              <a:rPr lang="en-US" dirty="0" err="1" smtClean="0"/>
              <a:t>expr</a:t>
            </a:r>
            <a:r>
              <a:rPr lang="en-US" dirty="0" smtClean="0"/>
              <a:t>&gt;; etc.</a:t>
            </a:r>
            <a:endParaRPr lang="en-US" dirty="0"/>
          </a:p>
        </p:txBody>
      </p:sp>
      <p:sp>
        <p:nvSpPr>
          <p:cNvPr id="4" name="TextBox 3"/>
          <p:cNvSpPr txBox="1"/>
          <p:nvPr/>
        </p:nvSpPr>
        <p:spPr>
          <a:xfrm>
            <a:off x="381000" y="2667000"/>
            <a:ext cx="8382000" cy="3416320"/>
          </a:xfrm>
          <a:prstGeom prst="rect">
            <a:avLst/>
          </a:prstGeom>
          <a:solidFill>
            <a:schemeClr val="bg2"/>
          </a:solidFill>
        </p:spPr>
        <p:txBody>
          <a:bodyPr wrap="square" rtlCol="0">
            <a:spAutoFit/>
          </a:bodyPr>
          <a:lstStyle/>
          <a:p>
            <a:r>
              <a:rPr lang="en-US" dirty="0" smtClean="0">
                <a:latin typeface="Lucida Console" pitchFamily="49" charset="0"/>
              </a:rPr>
              <a:t>__</a:t>
            </a:r>
            <a:r>
              <a:rPr lang="en-US" dirty="0" err="1" smtClean="0">
                <a:latin typeface="Lucida Console" pitchFamily="49" charset="0"/>
              </a:rPr>
              <a:t>checkReturn</a:t>
            </a:r>
            <a:endParaRPr lang="en-US" dirty="0" smtClean="0">
              <a:latin typeface="Lucida Console" pitchFamily="49" charset="0"/>
            </a:endParaRPr>
          </a:p>
          <a:p>
            <a:r>
              <a:rPr lang="en-US" dirty="0" smtClean="0">
                <a:latin typeface="Lucida Console" pitchFamily="49" charset="0"/>
              </a:rPr>
              <a:t>__</a:t>
            </a:r>
            <a:r>
              <a:rPr lang="en-US" dirty="0" err="1" smtClean="0">
                <a:latin typeface="Lucida Console" pitchFamily="49" charset="0"/>
              </a:rPr>
              <a:t>drv_minIRQL</a:t>
            </a:r>
            <a:r>
              <a:rPr lang="en-US" dirty="0" smtClean="0">
                <a:latin typeface="Lucida Console" pitchFamily="49" charset="0"/>
              </a:rPr>
              <a:t>(DISPATCH_LEVEL)</a:t>
            </a:r>
          </a:p>
          <a:p>
            <a:r>
              <a:rPr lang="en-US" dirty="0" smtClean="0">
                <a:solidFill>
                  <a:schemeClr val="accent1"/>
                </a:solidFill>
                <a:latin typeface="Lucida Console" pitchFamily="49" charset="0"/>
              </a:rPr>
              <a:t>__</a:t>
            </a:r>
            <a:r>
              <a:rPr lang="en-US" dirty="0" err="1" smtClean="0">
                <a:solidFill>
                  <a:schemeClr val="accent1"/>
                </a:solidFill>
                <a:latin typeface="Lucida Console" pitchFamily="49" charset="0"/>
              </a:rPr>
              <a:t>drv_valueIs</a:t>
            </a:r>
            <a:r>
              <a:rPr lang="en-US" dirty="0" smtClean="0">
                <a:solidFill>
                  <a:schemeClr val="accent1"/>
                </a:solidFill>
                <a:latin typeface="Lucida Console" pitchFamily="49" charset="0"/>
              </a:rPr>
              <a:t>(==1;==0)</a:t>
            </a:r>
          </a:p>
          <a:p>
            <a:r>
              <a:rPr lang="en-US" dirty="0" smtClean="0">
                <a:latin typeface="Lucida Console" pitchFamily="49" charset="0"/>
              </a:rPr>
              <a:t>NTKERNELAPI</a:t>
            </a:r>
          </a:p>
          <a:p>
            <a:r>
              <a:rPr lang="en-US" dirty="0" smtClean="0">
                <a:solidFill>
                  <a:schemeClr val="accent1"/>
                </a:solidFill>
                <a:latin typeface="Lucida Console" pitchFamily="49" charset="0"/>
              </a:rPr>
              <a:t>BOOLEAN</a:t>
            </a:r>
          </a:p>
          <a:p>
            <a:r>
              <a:rPr lang="en-US" dirty="0" smtClean="0">
                <a:latin typeface="Lucida Console" pitchFamily="49" charset="0"/>
              </a:rPr>
              <a:t>FASTCALL</a:t>
            </a:r>
          </a:p>
          <a:p>
            <a:r>
              <a:rPr lang="en-US" dirty="0" err="1" smtClean="0">
                <a:latin typeface="Lucida Console" pitchFamily="49" charset="0"/>
              </a:rPr>
              <a:t>KeTryToAcquireSpinLockAtDpcLevel</a:t>
            </a:r>
            <a:r>
              <a:rPr lang="en-US" dirty="0" smtClean="0">
                <a:latin typeface="Lucida Console" pitchFamily="49" charset="0"/>
              </a:rPr>
              <a:t> (</a:t>
            </a:r>
          </a:p>
          <a:p>
            <a:r>
              <a:rPr lang="en-US" dirty="0" smtClean="0">
                <a:latin typeface="Lucida Console" pitchFamily="49" charset="0"/>
              </a:rPr>
              <a:t>    __</a:t>
            </a:r>
            <a:r>
              <a:rPr lang="en-US" dirty="0" err="1" smtClean="0">
                <a:latin typeface="Lucida Console" pitchFamily="49" charset="0"/>
              </a:rPr>
              <a:t>inout</a:t>
            </a:r>
            <a:r>
              <a:rPr lang="en-US" dirty="0" smtClean="0">
                <a:latin typeface="Lucida Console" pitchFamily="49" charset="0"/>
              </a:rPr>
              <a:t> __</a:t>
            </a:r>
            <a:r>
              <a:rPr lang="en-US" dirty="0" err="1" smtClean="0">
                <a:latin typeface="Lucida Console" pitchFamily="49" charset="0"/>
              </a:rPr>
              <a:t>deref</a:t>
            </a:r>
            <a:r>
              <a:rPr lang="en-US" dirty="0" smtClean="0">
                <a:latin typeface="Lucida Console" pitchFamily="49" charset="0"/>
              </a:rPr>
              <a:t> __</a:t>
            </a:r>
            <a:r>
              <a:rPr lang="en-US" dirty="0" err="1" smtClean="0">
                <a:latin typeface="Lucida Console" pitchFamily="49" charset="0"/>
              </a:rPr>
              <a:t>drv_neverHold</a:t>
            </a:r>
            <a:r>
              <a:rPr lang="en-US" dirty="0" smtClean="0">
                <a:latin typeface="Lucida Console" pitchFamily="49" charset="0"/>
              </a:rPr>
              <a:t>(</a:t>
            </a:r>
            <a:r>
              <a:rPr lang="en-US" dirty="0" err="1" smtClean="0">
                <a:latin typeface="Lucida Console" pitchFamily="49" charset="0"/>
              </a:rPr>
              <a:t>SpinLock</a:t>
            </a:r>
            <a:r>
              <a:rPr lang="en-US" dirty="0" smtClean="0">
                <a:latin typeface="Lucida Console" pitchFamily="49" charset="0"/>
              </a:rPr>
              <a:t>)</a:t>
            </a:r>
          </a:p>
          <a:p>
            <a:r>
              <a:rPr lang="en-US" dirty="0" smtClean="0">
                <a:latin typeface="Lucida Console" pitchFamily="49" charset="0"/>
              </a:rPr>
              <a:t>    __</a:t>
            </a:r>
            <a:r>
              <a:rPr lang="en-US" dirty="0" err="1" smtClean="0">
                <a:latin typeface="Lucida Console" pitchFamily="49" charset="0"/>
              </a:rPr>
              <a:t>drv_when</a:t>
            </a:r>
            <a:r>
              <a:rPr lang="en-US" dirty="0" smtClean="0">
                <a:latin typeface="Lucida Console" pitchFamily="49" charset="0"/>
              </a:rPr>
              <a:t>(return!=0, __</a:t>
            </a:r>
            <a:r>
              <a:rPr lang="en-US" dirty="0" err="1" smtClean="0">
                <a:latin typeface="Lucida Console" pitchFamily="49" charset="0"/>
              </a:rPr>
              <a:t>deref</a:t>
            </a:r>
            <a:r>
              <a:rPr lang="en-US" dirty="0" smtClean="0">
                <a:latin typeface="Lucida Console" pitchFamily="49" charset="0"/>
              </a:rPr>
              <a:t> 	__</a:t>
            </a:r>
            <a:r>
              <a:rPr lang="en-US" dirty="0" err="1" smtClean="0">
                <a:latin typeface="Lucida Console" pitchFamily="49" charset="0"/>
              </a:rPr>
              <a:t>drv_acquiresResource</a:t>
            </a:r>
            <a:r>
              <a:rPr lang="en-US" dirty="0" smtClean="0">
                <a:latin typeface="Lucida Console" pitchFamily="49" charset="0"/>
              </a:rPr>
              <a:t>(</a:t>
            </a:r>
            <a:r>
              <a:rPr lang="en-US" dirty="0" err="1" smtClean="0">
                <a:latin typeface="Lucida Console" pitchFamily="49" charset="0"/>
              </a:rPr>
              <a:t>SpinLock</a:t>
            </a:r>
            <a:r>
              <a:rPr lang="en-US" dirty="0" smtClean="0">
                <a:latin typeface="Lucida Console" pitchFamily="49" charset="0"/>
              </a:rPr>
              <a:t>))</a:t>
            </a:r>
          </a:p>
          <a:p>
            <a:r>
              <a:rPr lang="en-US" dirty="0" smtClean="0">
                <a:latin typeface="Lucida Console" pitchFamily="49" charset="0"/>
              </a:rPr>
              <a:t>    PKSPIN_LOCK </a:t>
            </a:r>
            <a:r>
              <a:rPr lang="en-US" dirty="0" err="1" smtClean="0">
                <a:latin typeface="Lucida Console" pitchFamily="49" charset="0"/>
              </a:rPr>
              <a:t>SpinLock</a:t>
            </a:r>
            <a:endParaRPr lang="en-US" dirty="0" smtClean="0">
              <a:latin typeface="Lucida Console" pitchFamily="49" charset="0"/>
            </a:endParaRPr>
          </a:p>
          <a:p>
            <a:r>
              <a:rPr lang="en-US" dirty="0" smtClean="0">
                <a:latin typeface="Lucida Console" pitchFamily="49" charset="0"/>
              </a:rPr>
              <a:t>    );</a:t>
            </a:r>
          </a:p>
        </p:txBody>
      </p:sp>
    </p:spTree>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 be continued next hour</a:t>
            </a:r>
            <a:br>
              <a:rPr lang="en-US" dirty="0" smtClean="0"/>
            </a:br>
            <a:r>
              <a:rPr lang="en-US" dirty="0" smtClean="0"/>
              <a:t>Driver Annotations</a:t>
            </a:r>
            <a:br>
              <a:rPr lang="en-US" dirty="0" smtClean="0"/>
            </a:br>
            <a:r>
              <a:rPr lang="en-US" sz="2800" dirty="0" smtClean="0"/>
              <a:t> </a:t>
            </a:r>
            <a:r>
              <a:rPr lang="en-US" sz="1800" dirty="0" smtClean="0"/>
              <a:t>additional checks, resources, IRQLs, PAGED_CODE, floating point.</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0"/>
            <a:ext cx="8229600" cy="4724400"/>
          </a:xfrm>
        </p:spPr>
        <p:txBody>
          <a:bodyPr>
            <a:noAutofit/>
          </a:bodyPr>
          <a:lstStyle/>
          <a:p>
            <a:pPr marL="287338" indent="-287338">
              <a:lnSpc>
                <a:spcPct val="70000"/>
              </a:lnSpc>
            </a:pPr>
            <a:r>
              <a:rPr lang="en-US" dirty="0" smtClean="0"/>
              <a:t>Web resources</a:t>
            </a:r>
          </a:p>
          <a:p>
            <a:pPr marL="687388" lvl="2" indent="-287338">
              <a:lnSpc>
                <a:spcPct val="70000"/>
              </a:lnSpc>
              <a:spcBef>
                <a:spcPts val="600"/>
              </a:spcBef>
              <a:spcAft>
                <a:spcPts val="600"/>
              </a:spcAft>
            </a:pPr>
            <a:r>
              <a:rPr lang="en-US" dirty="0" smtClean="0"/>
              <a:t>WHDC Web site</a:t>
            </a:r>
          </a:p>
          <a:p>
            <a:pPr marL="1087438" lvl="2" indent="-287338">
              <a:lnSpc>
                <a:spcPct val="70000"/>
              </a:lnSpc>
              <a:spcBef>
                <a:spcPts val="600"/>
              </a:spcBef>
              <a:spcAft>
                <a:spcPts val="600"/>
              </a:spcAft>
            </a:pPr>
            <a:r>
              <a:rPr lang="en-US" sz="1600" dirty="0" err="1" smtClean="0"/>
              <a:t>PRE</a:t>
            </a:r>
            <a:r>
              <a:rPr lang="en-US" sz="1600" i="1" dirty="0" err="1" smtClean="0"/>
              <a:t>f</a:t>
            </a:r>
            <a:r>
              <a:rPr lang="en-US" sz="1600" dirty="0" err="1" smtClean="0"/>
              <a:t>ast</a:t>
            </a:r>
            <a:r>
              <a:rPr lang="en-US" sz="1600" dirty="0" smtClean="0"/>
              <a:t> step-by-step</a:t>
            </a:r>
            <a:br>
              <a:rPr lang="en-US" sz="1600" dirty="0" smtClean="0"/>
            </a:br>
            <a:r>
              <a:rPr lang="en-US" sz="1600" dirty="0" smtClean="0">
                <a:solidFill>
                  <a:schemeClr val="accent1"/>
                </a:solidFill>
                <a:hlinkClick r:id="rId3"/>
              </a:rPr>
              <a:t>http://www.microsoft.com/whdc/DevTools/tools/PREfast_steps.mspx</a:t>
            </a:r>
            <a:endParaRPr lang="en-US" sz="1600" dirty="0" smtClean="0">
              <a:solidFill>
                <a:schemeClr val="accent1"/>
              </a:solidFill>
            </a:endParaRPr>
          </a:p>
          <a:p>
            <a:pPr marL="1368425" lvl="3" indent="-223838">
              <a:lnSpc>
                <a:spcPct val="70000"/>
              </a:lnSpc>
            </a:pPr>
            <a:endParaRPr lang="en-US" sz="1000" dirty="0" smtClean="0">
              <a:solidFill>
                <a:schemeClr val="accent1"/>
              </a:solidFill>
            </a:endParaRPr>
          </a:p>
          <a:p>
            <a:pPr marL="1087438" lvl="2" indent="-287338">
              <a:lnSpc>
                <a:spcPct val="70000"/>
              </a:lnSpc>
              <a:spcBef>
                <a:spcPts val="600"/>
              </a:spcBef>
              <a:spcAft>
                <a:spcPts val="600"/>
              </a:spcAft>
            </a:pPr>
            <a:r>
              <a:rPr lang="en-US" sz="1600" dirty="0" err="1" smtClean="0"/>
              <a:t>PRE</a:t>
            </a:r>
            <a:r>
              <a:rPr lang="en-US" sz="1600" i="1" dirty="0" err="1" smtClean="0"/>
              <a:t>f</a:t>
            </a:r>
            <a:r>
              <a:rPr lang="en-US" sz="1600" dirty="0" err="1" smtClean="0"/>
              <a:t>ast</a:t>
            </a:r>
            <a:r>
              <a:rPr lang="en-US" sz="1600" dirty="0" smtClean="0"/>
              <a:t> annotations </a:t>
            </a:r>
            <a:br>
              <a:rPr lang="en-US" sz="1600" dirty="0" smtClean="0"/>
            </a:br>
            <a:r>
              <a:rPr lang="en-US" sz="1600" dirty="0" smtClean="0">
                <a:solidFill>
                  <a:schemeClr val="accent1"/>
                </a:solidFill>
                <a:hlinkClick r:id="rId4"/>
              </a:rPr>
              <a:t>http://www.microsoft.com/whdc/DevTools/tools/annotations.mspx</a:t>
            </a:r>
            <a:endParaRPr lang="en-US" sz="1600" dirty="0" smtClean="0">
              <a:solidFill>
                <a:schemeClr val="accent1"/>
              </a:solidFill>
            </a:endParaRPr>
          </a:p>
          <a:p>
            <a:pPr marL="1087438" lvl="2" indent="-287338">
              <a:lnSpc>
                <a:spcPct val="70000"/>
              </a:lnSpc>
              <a:spcBef>
                <a:spcPts val="600"/>
              </a:spcBef>
              <a:spcAft>
                <a:spcPts val="600"/>
              </a:spcAft>
            </a:pPr>
            <a:r>
              <a:rPr lang="en-US" sz="1600" dirty="0" smtClean="0"/>
              <a:t>How to Use Function </a:t>
            </a:r>
            <a:r>
              <a:rPr lang="en-US" sz="1600" dirty="0" err="1" smtClean="0"/>
              <a:t>typedefs</a:t>
            </a:r>
            <a:r>
              <a:rPr lang="en-US" sz="1600" dirty="0" smtClean="0"/>
              <a:t> in C++ Driver Code to Improve </a:t>
            </a:r>
            <a:r>
              <a:rPr lang="en-US" sz="1600" dirty="0" err="1" smtClean="0"/>
              <a:t>PREƒast</a:t>
            </a:r>
            <a:r>
              <a:rPr lang="en-US" sz="1600" dirty="0" smtClean="0"/>
              <a:t> Results</a:t>
            </a:r>
            <a:br>
              <a:rPr lang="en-US" sz="1600" dirty="0" smtClean="0"/>
            </a:br>
            <a:r>
              <a:rPr lang="en-US" sz="1600" u="sng" dirty="0" smtClean="0">
                <a:hlinkClick r:id="rId5"/>
              </a:rPr>
              <a:t>http://go.microsoft.com/fwlink/?LinkId=87238</a:t>
            </a:r>
            <a:endParaRPr lang="en-US" sz="1600" u="sng" dirty="0" smtClean="0"/>
          </a:p>
          <a:p>
            <a:pPr marL="687388" lvl="1" indent="-287338">
              <a:lnSpc>
                <a:spcPct val="70000"/>
              </a:lnSpc>
              <a:spcBef>
                <a:spcPts val="600"/>
              </a:spcBef>
              <a:spcAft>
                <a:spcPts val="600"/>
              </a:spcAft>
            </a:pPr>
            <a:r>
              <a:rPr lang="en-US" dirty="0" smtClean="0"/>
              <a:t>Blog: </a:t>
            </a:r>
            <a:r>
              <a:rPr lang="en-US" u="sng" dirty="0" smtClean="0">
                <a:hlinkClick r:id="rId6"/>
              </a:rPr>
              <a:t>http://blogs.msdn.com/staticdrivertools/default.aspx</a:t>
            </a:r>
            <a:endParaRPr lang="en-US" dirty="0" smtClean="0"/>
          </a:p>
          <a:p>
            <a:pPr marL="687388" lvl="1" indent="-287338">
              <a:lnSpc>
                <a:spcPct val="70000"/>
              </a:lnSpc>
            </a:pPr>
            <a:r>
              <a:rPr lang="en-US" sz="1600" dirty="0" smtClean="0"/>
              <a:t>WDK documentation on MSDN</a:t>
            </a:r>
          </a:p>
          <a:p>
            <a:pPr marL="1087438" lvl="2" indent="-287338">
              <a:lnSpc>
                <a:spcPct val="70000"/>
              </a:lnSpc>
              <a:spcBef>
                <a:spcPts val="600"/>
              </a:spcBef>
              <a:spcAft>
                <a:spcPts val="600"/>
              </a:spcAft>
            </a:pPr>
            <a:r>
              <a:rPr lang="en-US" sz="1600" dirty="0" err="1" smtClean="0"/>
              <a:t>PRE</a:t>
            </a:r>
            <a:r>
              <a:rPr lang="en-US" sz="1600" i="1" dirty="0" err="1" smtClean="0"/>
              <a:t>f</a:t>
            </a:r>
            <a:r>
              <a:rPr lang="en-US" sz="1600" dirty="0" err="1" smtClean="0"/>
              <a:t>ast</a:t>
            </a:r>
            <a:r>
              <a:rPr lang="en-US" sz="1600" dirty="0" smtClean="0"/>
              <a:t> for Drivers</a:t>
            </a:r>
            <a:br>
              <a:rPr lang="en-US" sz="1600" dirty="0" smtClean="0"/>
            </a:br>
            <a:r>
              <a:rPr lang="en-US" sz="1600" dirty="0" smtClean="0">
                <a:hlinkClick r:id="rId7"/>
              </a:rPr>
              <a:t>h</a:t>
            </a:r>
            <a:r>
              <a:rPr lang="en-US" sz="1500" u="sng" dirty="0" smtClean="0">
                <a:solidFill>
                  <a:srgbClr val="0000FF"/>
                </a:solidFill>
                <a:hlinkClick r:id="rId7"/>
              </a:rPr>
              <a:t>ttp://msdn.microsoft.com/en-us/library/aa468782.aspx</a:t>
            </a:r>
            <a:endParaRPr lang="en-US" sz="1500" u="sng" dirty="0" smtClean="0">
              <a:solidFill>
                <a:srgbClr val="0000FF"/>
              </a:solidFill>
            </a:endParaRPr>
          </a:p>
          <a:p>
            <a:pPr>
              <a:lnSpc>
                <a:spcPct val="80000"/>
              </a:lnSpc>
              <a:spcBef>
                <a:spcPts val="600"/>
              </a:spcBef>
            </a:pPr>
            <a:r>
              <a:rPr lang="en-US" dirty="0" smtClean="0"/>
              <a:t>Chapter 23 in </a:t>
            </a:r>
            <a:r>
              <a:rPr lang="en-US" i="1" dirty="0" smtClean="0"/>
              <a:t>Developing Drivers with the Windows Driver Foundation</a:t>
            </a:r>
          </a:p>
          <a:p>
            <a:pPr lvl="1">
              <a:lnSpc>
                <a:spcPct val="80000"/>
              </a:lnSpc>
              <a:spcBef>
                <a:spcPts val="600"/>
              </a:spcBef>
            </a:pPr>
            <a:r>
              <a:rPr lang="en-US" dirty="0" smtClean="0">
                <a:hlinkClick r:id="rId8"/>
              </a:rPr>
              <a:t>http://www.microsoft.com/MSPress/books/10512.aspx</a:t>
            </a:r>
            <a:endParaRPr lang="en-US" dirty="0" smtClean="0"/>
          </a:p>
          <a:p>
            <a:pPr marL="511175" lvl="1" indent="-223838">
              <a:lnSpc>
                <a:spcPct val="70000"/>
              </a:lnSpc>
              <a:buNone/>
            </a:pPr>
            <a:endParaRPr lang="en-US" sz="1400" dirty="0" smtClean="0">
              <a:solidFill>
                <a:schemeClr val="accent1"/>
              </a:solidFill>
            </a:endParaRPr>
          </a:p>
          <a:p>
            <a:pPr marL="287338" indent="-287338">
              <a:lnSpc>
                <a:spcPct val="70000"/>
              </a:lnSpc>
            </a:pPr>
            <a:r>
              <a:rPr lang="en-US" dirty="0" smtClean="0"/>
              <a:t>E-mail </a:t>
            </a:r>
            <a:r>
              <a:rPr lang="en-US" dirty="0" err="1" smtClean="0">
                <a:latin typeface="Segoe" pitchFamily="34" charset="0"/>
                <a:hlinkClick r:id="rId9"/>
              </a:rPr>
              <a:t>sdvpfdex</a:t>
            </a:r>
            <a:r>
              <a:rPr lang="en-US" dirty="0" smtClean="0">
                <a:latin typeface="Segoe" pitchFamily="34" charset="0"/>
                <a:hlinkClick r:id="rId9"/>
              </a:rPr>
              <a:t> @ microsoft.com</a:t>
            </a:r>
            <a:endParaRPr lang="en-US" dirty="0" smtClean="0">
              <a:latin typeface="Segoe" pitchFamily="34" charset="0"/>
            </a:endParaRPr>
          </a:p>
          <a:p>
            <a:pPr marL="287338" indent="-287338">
              <a:lnSpc>
                <a:spcPct val="70000"/>
              </a:lnSpc>
              <a:buNone/>
            </a:pPr>
            <a:endParaRPr lang="en-US" sz="1800" dirty="0" smtClean="0"/>
          </a:p>
          <a:p>
            <a:endParaRPr lang="en-US" dirty="0"/>
          </a:p>
        </p:txBody>
      </p:sp>
      <p:sp>
        <p:nvSpPr>
          <p:cNvPr id="4" name="Rectangle 2"/>
          <p:cNvSpPr txBox="1">
            <a:spLocks noChangeArrowheads="1"/>
          </p:cNvSpPr>
          <p:nvPr/>
        </p:nvSpPr>
        <p:spPr>
          <a:xfrm>
            <a:off x="457200" y="609600"/>
            <a:ext cx="4648200" cy="7620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Segoe" pitchFamily="34" charset="0"/>
                <a:ea typeface="+mj-ea"/>
                <a:cs typeface="Segoe UI" pitchFamily="34" charset="0"/>
              </a:rPr>
              <a:t>Additional Resources</a:t>
            </a:r>
            <a:endParaRPr kumimoji="0" lang="en-US" sz="2800" b="0" i="0" u="none" strike="noStrike" kern="1200" cap="none" spc="0" normalizeH="0" baseline="0" noProof="0" dirty="0">
              <a:ln>
                <a:noFill/>
              </a:ln>
              <a:solidFill>
                <a:schemeClr val="tx1"/>
              </a:solidFill>
              <a:effectLst/>
              <a:uLnTx/>
              <a:uFillTx/>
              <a:latin typeface="Segoe" pitchFamily="34" charset="0"/>
              <a:ea typeface="+mj-ea"/>
              <a:cs typeface="Segoe UI"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457200" y="609600"/>
            <a:ext cx="5791200" cy="762000"/>
          </a:xfrm>
        </p:spPr>
        <p:txBody>
          <a:bodyPr>
            <a:normAutofit/>
          </a:bodyPr>
          <a:lstStyle/>
          <a:p>
            <a:r>
              <a:rPr lang="en-US" sz="2800" b="0" dirty="0" smtClean="0">
                <a:latin typeface="Segoe" pitchFamily="34" charset="0"/>
              </a:rPr>
              <a:t>Related Sessions</a:t>
            </a:r>
            <a:endParaRPr lang="en-US" sz="2800" b="0" dirty="0">
              <a:latin typeface="Segoe" pitchFamily="34" charset="0"/>
            </a:endParaRPr>
          </a:p>
        </p:txBody>
      </p:sp>
      <p:graphicFrame>
        <p:nvGraphicFramePr>
          <p:cNvPr id="9" name="Table 8"/>
          <p:cNvGraphicFramePr>
            <a:graphicFrameLocks noGrp="1"/>
          </p:cNvGraphicFramePr>
          <p:nvPr/>
        </p:nvGraphicFramePr>
        <p:xfrm>
          <a:off x="457200" y="1447800"/>
          <a:ext cx="8153400" cy="3346358"/>
        </p:xfrm>
        <a:graphic>
          <a:graphicData uri="http://schemas.openxmlformats.org/drawingml/2006/table">
            <a:tbl>
              <a:tblPr firstRow="1" bandRow="1">
                <a:tableStyleId>{5C22544A-7EE6-4342-B048-85BDC9FD1C3A}</a:tableStyleId>
              </a:tblPr>
              <a:tblGrid>
                <a:gridCol w="6253578"/>
                <a:gridCol w="1899822"/>
              </a:tblGrid>
              <a:tr h="283081">
                <a:tc>
                  <a:txBody>
                    <a:bodyPr/>
                    <a:lstStyle/>
                    <a:p>
                      <a:r>
                        <a:rPr lang="en-US" sz="1400" dirty="0" smtClean="0"/>
                        <a:t>Session</a:t>
                      </a:r>
                      <a:endParaRPr lang="en-US" sz="1400" dirty="0"/>
                    </a:p>
                  </a:txBody>
                  <a:tcPr/>
                </a:tc>
                <a:tc>
                  <a:txBody>
                    <a:bodyPr/>
                    <a:lstStyle/>
                    <a:p>
                      <a:r>
                        <a:rPr lang="en-US" sz="1400" dirty="0" smtClean="0"/>
                        <a:t>Day</a:t>
                      </a:r>
                      <a:r>
                        <a:rPr lang="en-US" sz="1400" baseline="0" dirty="0" smtClean="0"/>
                        <a:t> / Time</a:t>
                      </a:r>
                      <a:endParaRPr lang="en-US" sz="1400" dirty="0"/>
                    </a:p>
                  </a:txBody>
                  <a:tcPr/>
                </a:tc>
              </a:tr>
              <a:tr h="28308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Using Static Analysis</a:t>
                      </a:r>
                      <a:r>
                        <a:rPr lang="en-US" sz="1400" baseline="0" dirty="0" smtClean="0"/>
                        <a:t> Tools When Developing Drivers</a:t>
                      </a:r>
                      <a:endParaRPr lang="en-US" sz="1400" dirty="0" smtClean="0"/>
                    </a:p>
                  </a:txBody>
                  <a:tcPr/>
                </a:tc>
                <a:tc>
                  <a:txBody>
                    <a:bodyPr/>
                    <a:lstStyle/>
                    <a:p>
                      <a:r>
                        <a:rPr lang="en-US" sz="1400" dirty="0" smtClean="0"/>
                        <a:t>Mon. 8:30-9:30</a:t>
                      </a:r>
                    </a:p>
                  </a:txBody>
                  <a:tcPr/>
                </a:tc>
              </a:tr>
              <a:tr h="48123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Driver</a:t>
                      </a:r>
                      <a:r>
                        <a:rPr lang="en-US" sz="1400" baseline="0" dirty="0" smtClean="0"/>
                        <a:t> Annotations in Depth: Part 2</a:t>
                      </a:r>
                      <a:endParaRPr lang="en-US" sz="1400" dirty="0" smtClean="0"/>
                    </a:p>
                  </a:txBody>
                  <a:tcPr/>
                </a:tc>
                <a:tc>
                  <a:txBody>
                    <a:bodyPr/>
                    <a:lstStyle/>
                    <a:p>
                      <a:r>
                        <a:rPr lang="en-US" sz="1400" dirty="0" smtClean="0"/>
                        <a:t>Mon. 2:45-3:45</a:t>
                      </a:r>
                    </a:p>
                  </a:txBody>
                  <a:tcPr/>
                </a:tc>
              </a:tr>
              <a:tr h="48123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Lab: </a:t>
                      </a:r>
                      <a:r>
                        <a:rPr lang="en-US" sz="1400" dirty="0" err="1" smtClean="0"/>
                        <a:t>PRE</a:t>
                      </a:r>
                      <a:r>
                        <a:rPr lang="en-US" sz="1400" i="1" dirty="0" err="1" smtClean="0"/>
                        <a:t>f</a:t>
                      </a:r>
                      <a:r>
                        <a:rPr lang="en-US" sz="1400" i="0" dirty="0" err="1" smtClean="0"/>
                        <a:t>ast</a:t>
                      </a:r>
                      <a:r>
                        <a:rPr lang="en-US" sz="1400" i="0" dirty="0" smtClean="0"/>
                        <a:t> for Drivers</a:t>
                      </a:r>
                      <a:endParaRPr lang="en-US" sz="1400" dirty="0" smtClean="0"/>
                    </a:p>
                  </a:txBody>
                  <a:tcPr/>
                </a:tc>
                <a:tc>
                  <a:txBody>
                    <a:bodyPr/>
                    <a:lstStyle/>
                    <a:p>
                      <a:r>
                        <a:rPr lang="en-US" sz="1400" baseline="0" dirty="0" smtClean="0"/>
                        <a:t>Mon. 11-12 and </a:t>
                      </a:r>
                    </a:p>
                    <a:p>
                      <a:r>
                        <a:rPr lang="en-US" sz="1400" baseline="0" dirty="0" smtClean="0"/>
                        <a:t>Wed. 8:30-9:30</a:t>
                      </a:r>
                      <a:endParaRPr lang="en-US" sz="1400" dirty="0" smtClean="0"/>
                    </a:p>
                  </a:txBody>
                  <a:tcPr/>
                </a:tc>
              </a:tr>
              <a:tr h="48123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Lab: Static Driver Verifier for WDM, KMDF, and NDIS</a:t>
                      </a:r>
                    </a:p>
                  </a:txBody>
                  <a:tcPr/>
                </a:tc>
                <a:tc>
                  <a:txBody>
                    <a:bodyPr/>
                    <a:lstStyle/>
                    <a:p>
                      <a:r>
                        <a:rPr lang="en-US" sz="1400" dirty="0" smtClean="0"/>
                        <a:t>Mon. 5:15-6:15 and</a:t>
                      </a:r>
                    </a:p>
                    <a:p>
                      <a:r>
                        <a:rPr lang="en-US" sz="1400" dirty="0" smtClean="0"/>
                        <a:t>Wed. 11-12</a:t>
                      </a:r>
                      <a:endParaRPr lang="en-US" sz="1400" dirty="0"/>
                    </a:p>
                  </a:txBody>
                  <a:tcPr/>
                </a:tc>
              </a:tr>
              <a:tr h="28308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Integrating </a:t>
                      </a:r>
                      <a:r>
                        <a:rPr lang="en-US" sz="1400" dirty="0" err="1" smtClean="0"/>
                        <a:t>PRE</a:t>
                      </a:r>
                      <a:r>
                        <a:rPr lang="en-US" sz="1400" i="1" dirty="0" err="1" smtClean="0"/>
                        <a:t>f</a:t>
                      </a:r>
                      <a:r>
                        <a:rPr lang="en-US" sz="1400" i="0" dirty="0" err="1" smtClean="0"/>
                        <a:t>ast</a:t>
                      </a:r>
                      <a:r>
                        <a:rPr lang="en-US" sz="1400" i="0" dirty="0" smtClean="0"/>
                        <a:t> into Your</a:t>
                      </a:r>
                      <a:r>
                        <a:rPr lang="en-US" sz="1400" i="0" baseline="0" dirty="0" smtClean="0"/>
                        <a:t> Build by Using Microsoft Auto Code Review</a:t>
                      </a:r>
                      <a:endParaRPr lang="en-US" sz="1400" dirty="0" smtClean="0"/>
                    </a:p>
                  </a:txBody>
                  <a:tcPr/>
                </a:tc>
                <a:tc>
                  <a:txBody>
                    <a:bodyPr/>
                    <a:lstStyle/>
                    <a:p>
                      <a:r>
                        <a:rPr lang="en-US" sz="1400" dirty="0" smtClean="0"/>
                        <a:t>Tues. 4-5</a:t>
                      </a:r>
                      <a:endParaRPr lang="en-US" sz="1400" dirty="0"/>
                    </a:p>
                  </a:txBody>
                  <a:tcPr/>
                </a:tc>
              </a:tr>
              <a:tr h="28308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Using Static Driver Verifier to </a:t>
                      </a:r>
                      <a:r>
                        <a:rPr lang="en-US" sz="1400" smtClean="0"/>
                        <a:t>Analyze KMDF Drivers</a:t>
                      </a:r>
                      <a:endParaRPr lang="en-US" sz="1400" dirty="0" smtClean="0"/>
                    </a:p>
                  </a:txBody>
                  <a:tcPr/>
                </a:tc>
                <a:tc>
                  <a:txBody>
                    <a:bodyPr/>
                    <a:lstStyle/>
                    <a:p>
                      <a:r>
                        <a:rPr lang="en-US" sz="1400" dirty="0" smtClean="0"/>
                        <a:t>Mon. 4-5</a:t>
                      </a:r>
                      <a:endParaRPr lang="en-US" sz="1400" dirty="0"/>
                    </a:p>
                  </a:txBody>
                  <a:tcPr/>
                </a:tc>
              </a:tr>
              <a:tr h="28308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Using Static Driver Verifier to Analyze NDIS Drivers</a:t>
                      </a:r>
                    </a:p>
                  </a:txBody>
                  <a:tcPr/>
                </a:tc>
                <a:tc>
                  <a:txBody>
                    <a:bodyPr/>
                    <a:lstStyle/>
                    <a:p>
                      <a:r>
                        <a:rPr lang="en-US" sz="1400" dirty="0" smtClean="0"/>
                        <a:t>Tues. 9:45-10:45 </a:t>
                      </a:r>
                      <a:endParaRPr lang="en-US" sz="1400" dirty="0"/>
                    </a:p>
                  </a:txBody>
                  <a:tcPr/>
                </a:tc>
              </a:tr>
              <a:tr h="28308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Using Static Driver Verifier to Analyze Windows Driver</a:t>
                      </a:r>
                      <a:r>
                        <a:rPr lang="en-US" sz="1400" baseline="0" dirty="0" smtClean="0"/>
                        <a:t> Model </a:t>
                      </a:r>
                      <a:r>
                        <a:rPr lang="en-US" sz="1400" dirty="0" smtClean="0"/>
                        <a:t>Drivers</a:t>
                      </a:r>
                    </a:p>
                  </a:txBody>
                  <a:tcPr/>
                </a:tc>
                <a:tc>
                  <a:txBody>
                    <a:bodyPr/>
                    <a:lstStyle/>
                    <a:p>
                      <a:r>
                        <a:rPr lang="en-US" sz="1400" dirty="0" smtClean="0"/>
                        <a:t>Wed. 9:45-10:45</a:t>
                      </a:r>
                      <a:endParaRPr lang="en-US" sz="1400" dirty="0"/>
                    </a:p>
                  </a:txBody>
                  <a:tcPr/>
                </a:tc>
              </a:tr>
            </a:tbl>
          </a:graphicData>
        </a:graphic>
      </p:graphicFrame>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7605" y="2354792"/>
            <a:ext cx="7692761" cy="761747"/>
          </a:xfrm>
        </p:spPr>
        <p:txBody>
          <a:bodyPr>
            <a:normAutofit fontScale="90000"/>
          </a:bodyPr>
          <a:lstStyle/>
          <a:p>
            <a:r>
              <a:rPr smtClean="0"/>
              <a:t>Questions?</a:t>
            </a:r>
            <a:endParaRPr lang="en-US" dirty="0"/>
          </a:p>
        </p:txBody>
      </p:sp>
    </p:spTree>
  </p:cSld>
  <p:clrMapOvr>
    <a:overrideClrMapping bg1="lt1" tx1="dk1" bg2="lt2" tx2="dk2" accent1="accent1" accent2="accent2" accent3="accent3" accent4="accent4" accent5="accent5" accent6="accent6" hlink="hlink" folHlink="folHlink"/>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2589</Words>
  <Application>Microsoft Office PowerPoint</Application>
  <PresentationFormat>On-screen Show (4:3)</PresentationFormat>
  <Paragraphs>572</Paragraphs>
  <Slides>48</Slides>
  <Notes>48</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Slide 1</vt:lpstr>
      <vt:lpstr>Driver Annotations in Depth Part I</vt:lpstr>
      <vt:lpstr>Introduction</vt:lpstr>
      <vt:lpstr>Slide 4</vt:lpstr>
      <vt:lpstr>Slide 5</vt:lpstr>
      <vt:lpstr>Why Annotate? Good engineering practice</vt:lpstr>
      <vt:lpstr>Applicability</vt:lpstr>
      <vt:lpstr>Assumptions</vt:lpstr>
      <vt:lpstr>Annotation Design Enable effective use of the interfaces</vt:lpstr>
      <vt:lpstr>Tip Annotate for the Success Case</vt:lpstr>
      <vt:lpstr>ExAllocatePool  What does it do?    </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Problem Buffer overruns</vt:lpstr>
      <vt:lpstr>Buffer Annotations</vt:lpstr>
      <vt:lpstr>Example Buffer annotations</vt:lpstr>
      <vt:lpstr>Problem Ignoring errors</vt:lpstr>
      <vt:lpstr>Implied Annotations Smarter Types</vt:lpstr>
      <vt:lpstr>‘Structural’ Annotations “How” the annotations apply</vt:lpstr>
      <vt:lpstr>__success When interfaces can fail</vt:lpstr>
      <vt:lpstr>__success When the function never fails</vt:lpstr>
      <vt:lpstr>__on_failure Contract when failure</vt:lpstr>
      <vt:lpstr>__failure Defining “failure”</vt:lpstr>
      <vt:lpstr>__on_failure Undefined Results</vt:lpstr>
      <vt:lpstr>__drv_when(condition, annotations) Conditional operator</vt:lpstr>
      <vt:lpstr>Slide 36</vt:lpstr>
      <vt:lpstr>__drv_at(target, annotations) Placement operator</vt:lpstr>
      <vt:lpstr>__drv_at(target, annotations) Examples</vt:lpstr>
      <vt:lpstr>__valid</vt:lpstr>
      <vt:lpstr>__pre and __post Semantics</vt:lpstr>
      <vt:lpstr>__pre and __post Placement</vt:lpstr>
      <vt:lpstr>__drv_in() and __drv_out()</vt:lpstr>
      <vt:lpstr>__deref</vt:lpstr>
      <vt:lpstr>__drv_valueIs(&lt;list&gt;)</vt:lpstr>
      <vt:lpstr>To be continued next hour Driver Annotations  additional checks, resources, IRQLs, PAGED_CODE, floating point.</vt:lpstr>
      <vt:lpstr>Slide 46</vt:lpstr>
      <vt:lpstr>Related Sessions</vt:lpstr>
      <vt:lpstr>Questions?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2009-06-11T21:59:21Z</dcterms:created>
  <dcterms:modified xsi:type="dcterms:W3CDTF">2009-06-11T21:59:33Z</dcterms:modified>
</cp:coreProperties>
</file>